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51" r:id="rId12"/>
    <p:sldId id="352" r:id="rId13"/>
    <p:sldId id="354" r:id="rId14"/>
    <p:sldId id="353" r:id="rId15"/>
    <p:sldId id="355" r:id="rId16"/>
    <p:sldId id="356" r:id="rId17"/>
    <p:sldId id="357" r:id="rId18"/>
    <p:sldId id="358" r:id="rId19"/>
    <p:sldId id="326" r:id="rId20"/>
    <p:sldId id="327" r:id="rId21"/>
    <p:sldId id="328" r:id="rId22"/>
    <p:sldId id="330" r:id="rId23"/>
    <p:sldId id="332" r:id="rId24"/>
    <p:sldId id="333" r:id="rId25"/>
    <p:sldId id="334" r:id="rId26"/>
    <p:sldId id="338" r:id="rId27"/>
    <p:sldId id="339" r:id="rId28"/>
    <p:sldId id="340" r:id="rId29"/>
    <p:sldId id="341" r:id="rId30"/>
    <p:sldId id="342" r:id="rId31"/>
    <p:sldId id="344" r:id="rId32"/>
    <p:sldId id="345" r:id="rId33"/>
    <p:sldId id="346" r:id="rId34"/>
    <p:sldId id="347" r:id="rId35"/>
    <p:sldId id="350" r:id="rId36"/>
    <p:sldId id="34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E34"/>
    <a:srgbClr val="431B09"/>
    <a:srgbClr val="341902"/>
    <a:srgbClr val="D5532B"/>
    <a:srgbClr val="A50021"/>
    <a:srgbClr val="9A0033"/>
    <a:srgbClr val="150903"/>
    <a:srgbClr val="4C0019"/>
    <a:srgbClr val="99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434" autoAdjust="0"/>
  </p:normalViewPr>
  <p:slideViewPr>
    <p:cSldViewPr snapToGrid="0">
      <p:cViewPr>
        <p:scale>
          <a:sx n="58" d="100"/>
          <a:sy n="58" d="100"/>
        </p:scale>
        <p:origin x="-82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FFF3D-4AB0-457D-8FF5-17055F1D7E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2EC92-D881-42D6-AA0A-B0FCA7D8721F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200" b="1" dirty="0" smtClean="0">
              <a:solidFill>
                <a:srgbClr val="F20E3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endParaRPr lang="en-US" sz="3200" b="1" dirty="0">
            <a:solidFill>
              <a:srgbClr val="F20E3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51249-8408-48D8-A7C1-171F2D84773F}" type="parTrans" cxnId="{6AA0BCEA-26D4-4561-AC80-6F16BB1DFDC9}">
      <dgm:prSet/>
      <dgm:spPr/>
      <dgm:t>
        <a:bodyPr/>
        <a:lstStyle/>
        <a:p>
          <a:endParaRPr lang="en-US"/>
        </a:p>
      </dgm:t>
    </dgm:pt>
    <dgm:pt modelId="{35057FFB-B3BF-4C1C-A8AE-80C72D7D5F54}" type="sibTrans" cxnId="{6AA0BCEA-26D4-4561-AC80-6F16BB1DFDC9}">
      <dgm:prSet/>
      <dgm:spPr/>
      <dgm:t>
        <a:bodyPr/>
        <a:lstStyle/>
        <a:p>
          <a:endParaRPr lang="en-US"/>
        </a:p>
      </dgm:t>
    </dgm:pt>
    <dgm:pt modelId="{AE4E1322-F61C-474F-964A-58A4B79CA9A0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Mobile multimedia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43629-5193-4665-AAB6-BDB4456F83D9}" type="parTrans" cxnId="{31BCE883-5FE9-402A-A88D-2792EB7BCE95}">
      <dgm:prSet/>
      <dgm:spPr/>
      <dgm:t>
        <a:bodyPr/>
        <a:lstStyle/>
        <a:p>
          <a:endParaRPr lang="en-US"/>
        </a:p>
      </dgm:t>
    </dgm:pt>
    <dgm:pt modelId="{19957BE2-6019-4D7C-9A50-3769B8BEB331}" type="sibTrans" cxnId="{31BCE883-5FE9-402A-A88D-2792EB7BCE95}">
      <dgm:prSet/>
      <dgm:spPr/>
      <dgm:t>
        <a:bodyPr/>
        <a:lstStyle/>
        <a:p>
          <a:endParaRPr lang="en-US"/>
        </a:p>
      </dgm:t>
    </dgm:pt>
    <dgm:pt modelId="{F92B189C-0D9A-4D65-A375-2FEDA856E09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200" b="1" dirty="0" smtClean="0">
              <a:solidFill>
                <a:srgbClr val="F20E3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endParaRPr lang="en-US" sz="3200" b="1" dirty="0">
            <a:solidFill>
              <a:srgbClr val="F20E3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33571-6BC6-4647-BC9D-D95C8088650D}" type="parTrans" cxnId="{168159B5-D174-4FD1-828D-E5E61D040217}">
      <dgm:prSet/>
      <dgm:spPr/>
      <dgm:t>
        <a:bodyPr/>
        <a:lstStyle/>
        <a:p>
          <a:endParaRPr lang="en-US"/>
        </a:p>
      </dgm:t>
    </dgm:pt>
    <dgm:pt modelId="{F4B8DBBD-1F50-4FA8-BF03-10BBEC07FA4C}" type="sibTrans" cxnId="{168159B5-D174-4FD1-828D-E5E61D040217}">
      <dgm:prSet/>
      <dgm:spPr/>
      <dgm:t>
        <a:bodyPr/>
        <a:lstStyle/>
        <a:p>
          <a:endParaRPr lang="en-US"/>
        </a:p>
      </dgm:t>
    </dgm:pt>
    <dgm:pt modelId="{B285A4EE-0991-4B14-A88D-76E9BBD735E2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Anytime anywhere 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94DE29-BCC3-4B2F-B111-06C35A8C3847}" type="parTrans" cxnId="{F8D12468-7E87-461A-95A6-79BEBA642527}">
      <dgm:prSet/>
      <dgm:spPr/>
      <dgm:t>
        <a:bodyPr/>
        <a:lstStyle/>
        <a:p>
          <a:endParaRPr lang="en-US"/>
        </a:p>
      </dgm:t>
    </dgm:pt>
    <dgm:pt modelId="{4804DF87-FA48-4334-98E7-54CD9CA4EA1D}" type="sibTrans" cxnId="{F8D12468-7E87-461A-95A6-79BEBA642527}">
      <dgm:prSet/>
      <dgm:spPr/>
      <dgm:t>
        <a:bodyPr/>
        <a:lstStyle/>
        <a:p>
          <a:endParaRPr lang="en-US"/>
        </a:p>
      </dgm:t>
    </dgm:pt>
    <dgm:pt modelId="{1E6D36E5-D29F-408E-A942-2711D08B7E11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200" b="1" dirty="0" smtClean="0">
              <a:solidFill>
                <a:srgbClr val="F20E3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</a:t>
          </a:r>
          <a:endParaRPr lang="en-US" sz="3200" b="1" dirty="0">
            <a:solidFill>
              <a:srgbClr val="F20E3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8F70E-CCD6-4E9E-B495-F725EC398E7F}" type="parTrans" cxnId="{A005C740-F4E3-4EBF-9A71-34B1CAB1CDC3}">
      <dgm:prSet/>
      <dgm:spPr/>
      <dgm:t>
        <a:bodyPr/>
        <a:lstStyle/>
        <a:p>
          <a:endParaRPr lang="en-US"/>
        </a:p>
      </dgm:t>
    </dgm:pt>
    <dgm:pt modelId="{B770FA14-23EC-46B7-BA7E-619C16BB0FE7}" type="sibTrans" cxnId="{A005C740-F4E3-4EBF-9A71-34B1CAB1CDC3}">
      <dgm:prSet/>
      <dgm:spPr/>
      <dgm:t>
        <a:bodyPr/>
        <a:lstStyle/>
        <a:p>
          <a:endParaRPr lang="en-US"/>
        </a:p>
      </dgm:t>
    </dgm:pt>
    <dgm:pt modelId="{515A86D4-E443-4D9B-9708-6BFD7D2FC4B8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Global mobility support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3A04F-E9BE-4363-AB64-9A298EF0D481}" type="parTrans" cxnId="{A233D66A-4899-40D1-96EB-5BC5E1DC06A2}">
      <dgm:prSet/>
      <dgm:spPr/>
      <dgm:t>
        <a:bodyPr/>
        <a:lstStyle/>
        <a:p>
          <a:endParaRPr lang="en-US"/>
        </a:p>
      </dgm:t>
    </dgm:pt>
    <dgm:pt modelId="{C3E078A1-F3D6-49DC-9A35-18B3F798EEAF}" type="sibTrans" cxnId="{A233D66A-4899-40D1-96EB-5BC5E1DC06A2}">
      <dgm:prSet/>
      <dgm:spPr/>
      <dgm:t>
        <a:bodyPr/>
        <a:lstStyle/>
        <a:p>
          <a:endParaRPr lang="en-US"/>
        </a:p>
      </dgm:t>
    </dgm:pt>
    <dgm:pt modelId="{AA8C7434-1AF0-4425-85BC-38AFCA522253}">
      <dgm:prSet custT="1"/>
      <dgm:spPr>
        <a:solidFill>
          <a:schemeClr val="bg2"/>
        </a:solidFill>
      </dgm:spPr>
      <dgm:t>
        <a:bodyPr/>
        <a:lstStyle/>
        <a:p>
          <a:r>
            <a:rPr lang="en-US" sz="3200" b="1" dirty="0" smtClean="0">
              <a:solidFill>
                <a:srgbClr val="F20E3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US" sz="3200" b="1" dirty="0">
            <a:solidFill>
              <a:srgbClr val="F20E3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E01E6-B4D2-4FD0-AC18-4781BFDE9EDB}" type="parTrans" cxnId="{851C6DFC-6E3A-4571-A9E1-E1EFA05B0748}">
      <dgm:prSet/>
      <dgm:spPr/>
      <dgm:t>
        <a:bodyPr/>
        <a:lstStyle/>
        <a:p>
          <a:endParaRPr lang="en-US"/>
        </a:p>
      </dgm:t>
    </dgm:pt>
    <dgm:pt modelId="{8F50C025-B245-45DA-84A9-145B5DED0CC8}" type="sibTrans" cxnId="{851C6DFC-6E3A-4571-A9E1-E1EFA05B0748}">
      <dgm:prSet/>
      <dgm:spPr/>
      <dgm:t>
        <a:bodyPr/>
        <a:lstStyle/>
        <a:p>
          <a:endParaRPr lang="en-US"/>
        </a:p>
      </dgm:t>
    </dgm:pt>
    <dgm:pt modelId="{30E9EBF8-E1AE-4114-B0EB-297DCD54D65F}">
      <dgm:prSet custT="1"/>
      <dgm:spPr>
        <a:solidFill>
          <a:schemeClr val="bg2"/>
        </a:solidFill>
      </dgm:spPr>
      <dgm:t>
        <a:bodyPr/>
        <a:lstStyle/>
        <a:p>
          <a:r>
            <a:rPr lang="en-US" sz="3200" b="1" dirty="0" smtClean="0">
              <a:solidFill>
                <a:srgbClr val="F20E3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3200" b="1" dirty="0">
            <a:solidFill>
              <a:srgbClr val="F20E3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1E822-2FA6-4D9B-9E2B-FE10740614DC}" type="parTrans" cxnId="{394AC808-F27F-4D51-90BA-3A55F2690F9D}">
      <dgm:prSet/>
      <dgm:spPr/>
      <dgm:t>
        <a:bodyPr/>
        <a:lstStyle/>
        <a:p>
          <a:endParaRPr lang="en-US"/>
        </a:p>
      </dgm:t>
    </dgm:pt>
    <dgm:pt modelId="{66713964-7039-46DD-BAC3-AB641F1D915B}" type="sibTrans" cxnId="{394AC808-F27F-4D51-90BA-3A55F2690F9D}">
      <dgm:prSet/>
      <dgm:spPr/>
      <dgm:t>
        <a:bodyPr/>
        <a:lstStyle/>
        <a:p>
          <a:endParaRPr lang="en-US"/>
        </a:p>
      </dgm:t>
    </dgm:pt>
    <dgm:pt modelId="{494C89F2-44A3-4724-9296-F8388E77B73B}">
      <dgm:prSet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Integrated wireless solution 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A4A1C-E0B0-4C01-B8C1-4ADE276EB853}" type="parTrans" cxnId="{705A4B62-87A9-4D93-A54C-AB5475F20F3E}">
      <dgm:prSet/>
      <dgm:spPr/>
      <dgm:t>
        <a:bodyPr/>
        <a:lstStyle/>
        <a:p>
          <a:endParaRPr lang="en-US"/>
        </a:p>
      </dgm:t>
    </dgm:pt>
    <dgm:pt modelId="{DBB0BEF5-2B2D-44A8-8316-1F20B3041AE4}" type="sibTrans" cxnId="{705A4B62-87A9-4D93-A54C-AB5475F20F3E}">
      <dgm:prSet/>
      <dgm:spPr/>
      <dgm:t>
        <a:bodyPr/>
        <a:lstStyle/>
        <a:p>
          <a:endParaRPr lang="en-US"/>
        </a:p>
      </dgm:t>
    </dgm:pt>
    <dgm:pt modelId="{AE2FB2E3-C7AD-406D-8C13-20A9E913954F}">
      <dgm:prSet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Customized personal services 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22B93-D343-49A2-B839-94E057F56178}" type="parTrans" cxnId="{E5D5F120-D61C-4602-AF03-70D6BD069833}">
      <dgm:prSet/>
      <dgm:spPr/>
      <dgm:t>
        <a:bodyPr/>
        <a:lstStyle/>
        <a:p>
          <a:endParaRPr lang="en-US"/>
        </a:p>
      </dgm:t>
    </dgm:pt>
    <dgm:pt modelId="{0F66301A-45F1-452C-A2A9-B65676294895}" type="sibTrans" cxnId="{E5D5F120-D61C-4602-AF03-70D6BD069833}">
      <dgm:prSet/>
      <dgm:spPr/>
      <dgm:t>
        <a:bodyPr/>
        <a:lstStyle/>
        <a:p>
          <a:endParaRPr lang="en-US"/>
        </a:p>
      </dgm:t>
    </dgm:pt>
    <dgm:pt modelId="{3B3250E0-BF22-476A-B133-C5DCCDC534A5}" type="pres">
      <dgm:prSet presAssocID="{E28FFF3D-4AB0-457D-8FF5-17055F1D7E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30541-D2CD-404C-8C30-11C4AA66C7D5}" type="pres">
      <dgm:prSet presAssocID="{BF82EC92-D881-42D6-AA0A-B0FCA7D8721F}" presName="composite" presStyleCnt="0"/>
      <dgm:spPr/>
    </dgm:pt>
    <dgm:pt modelId="{1C01F7CE-3469-470F-A7B3-6E4057478DE5}" type="pres">
      <dgm:prSet presAssocID="{BF82EC92-D881-42D6-AA0A-B0FCA7D8721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0B923-FE60-4263-BE07-45E7C180B0BA}" type="pres">
      <dgm:prSet presAssocID="{BF82EC92-D881-42D6-AA0A-B0FCA7D8721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6008D-68FA-465F-80B4-E2622DB36EF5}" type="pres">
      <dgm:prSet presAssocID="{35057FFB-B3BF-4C1C-A8AE-80C72D7D5F54}" presName="sp" presStyleCnt="0"/>
      <dgm:spPr/>
    </dgm:pt>
    <dgm:pt modelId="{D163607D-067E-4982-9833-B2817D2ED70E}" type="pres">
      <dgm:prSet presAssocID="{F92B189C-0D9A-4D65-A375-2FEDA856E094}" presName="composite" presStyleCnt="0"/>
      <dgm:spPr/>
    </dgm:pt>
    <dgm:pt modelId="{C40A5D30-30DD-4923-90E3-74CC53CDAA52}" type="pres">
      <dgm:prSet presAssocID="{F92B189C-0D9A-4D65-A375-2FEDA856E094}" presName="parentText" presStyleLbl="alignNode1" presStyleIdx="1" presStyleCnt="5" custLinFactNeighborX="0" custLinFactNeighborY="29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ECD80-F41B-4BFF-A1C8-646AD59595A9}" type="pres">
      <dgm:prSet presAssocID="{F92B189C-0D9A-4D65-A375-2FEDA856E09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7280E-A5AA-4BB5-B5C4-64B9303B0D37}" type="pres">
      <dgm:prSet presAssocID="{F4B8DBBD-1F50-4FA8-BF03-10BBEC07FA4C}" presName="sp" presStyleCnt="0"/>
      <dgm:spPr/>
    </dgm:pt>
    <dgm:pt modelId="{D7054876-7B53-4BB5-A8D7-8997CC34BD39}" type="pres">
      <dgm:prSet presAssocID="{1E6D36E5-D29F-408E-A942-2711D08B7E11}" presName="composite" presStyleCnt="0"/>
      <dgm:spPr/>
    </dgm:pt>
    <dgm:pt modelId="{9680EBA5-BEB9-4CE1-8BCA-D4AEF8947229}" type="pres">
      <dgm:prSet presAssocID="{1E6D36E5-D29F-408E-A942-2711D08B7E1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DF70F-91C0-481C-8367-169C0450A63A}" type="pres">
      <dgm:prSet presAssocID="{1E6D36E5-D29F-408E-A942-2711D08B7E1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93A76-248B-434C-BFF2-159B17A0CB96}" type="pres">
      <dgm:prSet presAssocID="{B770FA14-23EC-46B7-BA7E-619C16BB0FE7}" presName="sp" presStyleCnt="0"/>
      <dgm:spPr/>
    </dgm:pt>
    <dgm:pt modelId="{FF8C5F21-DBB4-48F3-AE75-293AB55BA0D9}" type="pres">
      <dgm:prSet presAssocID="{AA8C7434-1AF0-4425-85BC-38AFCA522253}" presName="composite" presStyleCnt="0"/>
      <dgm:spPr/>
    </dgm:pt>
    <dgm:pt modelId="{6CE20A4D-6EDB-4858-9FA7-737375DA43DD}" type="pres">
      <dgm:prSet presAssocID="{AA8C7434-1AF0-4425-85BC-38AFCA52225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12855-BC10-4267-9CB5-7A67A3CE3FF9}" type="pres">
      <dgm:prSet presAssocID="{AA8C7434-1AF0-4425-85BC-38AFCA52225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1AF45-ED93-44A4-9CA0-9B18F71C826E}" type="pres">
      <dgm:prSet presAssocID="{8F50C025-B245-45DA-84A9-145B5DED0CC8}" presName="sp" presStyleCnt="0"/>
      <dgm:spPr/>
    </dgm:pt>
    <dgm:pt modelId="{5FF4C3C2-1833-4F4B-AFBE-2F979C1694C2}" type="pres">
      <dgm:prSet presAssocID="{30E9EBF8-E1AE-4114-B0EB-297DCD54D65F}" presName="composite" presStyleCnt="0"/>
      <dgm:spPr/>
    </dgm:pt>
    <dgm:pt modelId="{2CDD9AA9-01E7-4633-8731-7B5D727A0603}" type="pres">
      <dgm:prSet presAssocID="{30E9EBF8-E1AE-4114-B0EB-297DCD54D65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1A156-5A5C-4ED4-97FD-F07D034E9001}" type="pres">
      <dgm:prSet presAssocID="{30E9EBF8-E1AE-4114-B0EB-297DCD54D65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2833D7-78D4-48C7-A298-2034DC59F1B6}" type="presOf" srcId="{AE2FB2E3-C7AD-406D-8C13-20A9E913954F}" destId="{B7F1A156-5A5C-4ED4-97FD-F07D034E9001}" srcOrd="0" destOrd="0" presId="urn:microsoft.com/office/officeart/2005/8/layout/chevron2"/>
    <dgm:cxn modelId="{0E58F06F-5E06-4AB1-8342-F6FB47A438AF}" type="presOf" srcId="{B285A4EE-0991-4B14-A88D-76E9BBD735E2}" destId="{BC5ECD80-F41B-4BFF-A1C8-646AD59595A9}" srcOrd="0" destOrd="0" presId="urn:microsoft.com/office/officeart/2005/8/layout/chevron2"/>
    <dgm:cxn modelId="{F8D12468-7E87-461A-95A6-79BEBA642527}" srcId="{F92B189C-0D9A-4D65-A375-2FEDA856E094}" destId="{B285A4EE-0991-4B14-A88D-76E9BBD735E2}" srcOrd="0" destOrd="0" parTransId="{0694DE29-BCC3-4B2F-B111-06C35A8C3847}" sibTransId="{4804DF87-FA48-4334-98E7-54CD9CA4EA1D}"/>
    <dgm:cxn modelId="{A5E52BC0-32B3-4D1D-9377-CF91C6933D5E}" type="presOf" srcId="{F92B189C-0D9A-4D65-A375-2FEDA856E094}" destId="{C40A5D30-30DD-4923-90E3-74CC53CDAA52}" srcOrd="0" destOrd="0" presId="urn:microsoft.com/office/officeart/2005/8/layout/chevron2"/>
    <dgm:cxn modelId="{A233D66A-4899-40D1-96EB-5BC5E1DC06A2}" srcId="{1E6D36E5-D29F-408E-A942-2711D08B7E11}" destId="{515A86D4-E443-4D9B-9708-6BFD7D2FC4B8}" srcOrd="0" destOrd="0" parTransId="{F423A04F-E9BE-4363-AB64-9A298EF0D481}" sibTransId="{C3E078A1-F3D6-49DC-9A35-18B3F798EEAF}"/>
    <dgm:cxn modelId="{394AC808-F27F-4D51-90BA-3A55F2690F9D}" srcId="{E28FFF3D-4AB0-457D-8FF5-17055F1D7E6D}" destId="{30E9EBF8-E1AE-4114-B0EB-297DCD54D65F}" srcOrd="4" destOrd="0" parTransId="{9451E822-2FA6-4D9B-9E2B-FE10740614DC}" sibTransId="{66713964-7039-46DD-BAC3-AB641F1D915B}"/>
    <dgm:cxn modelId="{B35D9C2F-66C1-42C1-B040-DA5E458C904A}" type="presOf" srcId="{30E9EBF8-E1AE-4114-B0EB-297DCD54D65F}" destId="{2CDD9AA9-01E7-4633-8731-7B5D727A0603}" srcOrd="0" destOrd="0" presId="urn:microsoft.com/office/officeart/2005/8/layout/chevron2"/>
    <dgm:cxn modelId="{CD2343E0-4E32-46F8-B91E-884EBB1C2C06}" type="presOf" srcId="{AA8C7434-1AF0-4425-85BC-38AFCA522253}" destId="{6CE20A4D-6EDB-4858-9FA7-737375DA43DD}" srcOrd="0" destOrd="0" presId="urn:microsoft.com/office/officeart/2005/8/layout/chevron2"/>
    <dgm:cxn modelId="{F4E3B3A4-34CB-45E0-99FD-3823D05AC0FE}" type="presOf" srcId="{1E6D36E5-D29F-408E-A942-2711D08B7E11}" destId="{9680EBA5-BEB9-4CE1-8BCA-D4AEF8947229}" srcOrd="0" destOrd="0" presId="urn:microsoft.com/office/officeart/2005/8/layout/chevron2"/>
    <dgm:cxn modelId="{02F01BC4-542B-4F79-8716-2A45D75A2012}" type="presOf" srcId="{E28FFF3D-4AB0-457D-8FF5-17055F1D7E6D}" destId="{3B3250E0-BF22-476A-B133-C5DCCDC534A5}" srcOrd="0" destOrd="0" presId="urn:microsoft.com/office/officeart/2005/8/layout/chevron2"/>
    <dgm:cxn modelId="{0448CACC-984C-4054-9EB8-67EDC801B379}" type="presOf" srcId="{BF82EC92-D881-42D6-AA0A-B0FCA7D8721F}" destId="{1C01F7CE-3469-470F-A7B3-6E4057478DE5}" srcOrd="0" destOrd="0" presId="urn:microsoft.com/office/officeart/2005/8/layout/chevron2"/>
    <dgm:cxn modelId="{705A4B62-87A9-4D93-A54C-AB5475F20F3E}" srcId="{AA8C7434-1AF0-4425-85BC-38AFCA522253}" destId="{494C89F2-44A3-4724-9296-F8388E77B73B}" srcOrd="0" destOrd="0" parTransId="{0F9A4A1C-E0B0-4C01-B8C1-4ADE276EB853}" sibTransId="{DBB0BEF5-2B2D-44A8-8316-1F20B3041AE4}"/>
    <dgm:cxn modelId="{31BCE883-5FE9-402A-A88D-2792EB7BCE95}" srcId="{BF82EC92-D881-42D6-AA0A-B0FCA7D8721F}" destId="{AE4E1322-F61C-474F-964A-58A4B79CA9A0}" srcOrd="0" destOrd="0" parTransId="{DF743629-5193-4665-AAB6-BDB4456F83D9}" sibTransId="{19957BE2-6019-4D7C-9A50-3769B8BEB331}"/>
    <dgm:cxn modelId="{DBD4FAB9-26A6-457E-A730-A3436A944500}" type="presOf" srcId="{515A86D4-E443-4D9B-9708-6BFD7D2FC4B8}" destId="{A2BDF70F-91C0-481C-8367-169C0450A63A}" srcOrd="0" destOrd="0" presId="urn:microsoft.com/office/officeart/2005/8/layout/chevron2"/>
    <dgm:cxn modelId="{A7051DF1-1CE6-4D94-BB55-2BC472EB17BA}" type="presOf" srcId="{494C89F2-44A3-4724-9296-F8388E77B73B}" destId="{28712855-BC10-4267-9CB5-7A67A3CE3FF9}" srcOrd="0" destOrd="0" presId="urn:microsoft.com/office/officeart/2005/8/layout/chevron2"/>
    <dgm:cxn modelId="{851C6DFC-6E3A-4571-A9E1-E1EFA05B0748}" srcId="{E28FFF3D-4AB0-457D-8FF5-17055F1D7E6D}" destId="{AA8C7434-1AF0-4425-85BC-38AFCA522253}" srcOrd="3" destOrd="0" parTransId="{D6DE01E6-B4D2-4FD0-AC18-4781BFDE9EDB}" sibTransId="{8F50C025-B245-45DA-84A9-145B5DED0CC8}"/>
    <dgm:cxn modelId="{E5D5F120-D61C-4602-AF03-70D6BD069833}" srcId="{30E9EBF8-E1AE-4114-B0EB-297DCD54D65F}" destId="{AE2FB2E3-C7AD-406D-8C13-20A9E913954F}" srcOrd="0" destOrd="0" parTransId="{EB622B93-D343-49A2-B839-94E057F56178}" sibTransId="{0F66301A-45F1-452C-A2A9-B65676294895}"/>
    <dgm:cxn modelId="{3D5D7ADD-552B-43C1-81CC-CF242CA5A839}" type="presOf" srcId="{AE4E1322-F61C-474F-964A-58A4B79CA9A0}" destId="{89F0B923-FE60-4263-BE07-45E7C180B0BA}" srcOrd="0" destOrd="0" presId="urn:microsoft.com/office/officeart/2005/8/layout/chevron2"/>
    <dgm:cxn modelId="{6AA0BCEA-26D4-4561-AC80-6F16BB1DFDC9}" srcId="{E28FFF3D-4AB0-457D-8FF5-17055F1D7E6D}" destId="{BF82EC92-D881-42D6-AA0A-B0FCA7D8721F}" srcOrd="0" destOrd="0" parTransId="{9B551249-8408-48D8-A7C1-171F2D84773F}" sibTransId="{35057FFB-B3BF-4C1C-A8AE-80C72D7D5F54}"/>
    <dgm:cxn modelId="{A005C740-F4E3-4EBF-9A71-34B1CAB1CDC3}" srcId="{E28FFF3D-4AB0-457D-8FF5-17055F1D7E6D}" destId="{1E6D36E5-D29F-408E-A942-2711D08B7E11}" srcOrd="2" destOrd="0" parTransId="{DCB8F70E-CCD6-4E9E-B495-F725EC398E7F}" sibTransId="{B770FA14-23EC-46B7-BA7E-619C16BB0FE7}"/>
    <dgm:cxn modelId="{168159B5-D174-4FD1-828D-E5E61D040217}" srcId="{E28FFF3D-4AB0-457D-8FF5-17055F1D7E6D}" destId="{F92B189C-0D9A-4D65-A375-2FEDA856E094}" srcOrd="1" destOrd="0" parTransId="{39133571-6BC6-4647-BC9D-D95C8088650D}" sibTransId="{F4B8DBBD-1F50-4FA8-BF03-10BBEC07FA4C}"/>
    <dgm:cxn modelId="{B53AD3F4-7BE2-435E-B720-D9495CDE2826}" type="presParOf" srcId="{3B3250E0-BF22-476A-B133-C5DCCDC534A5}" destId="{45A30541-D2CD-404C-8C30-11C4AA66C7D5}" srcOrd="0" destOrd="0" presId="urn:microsoft.com/office/officeart/2005/8/layout/chevron2"/>
    <dgm:cxn modelId="{1CD25453-FD4A-4E7C-BED5-D3415E8BC7E3}" type="presParOf" srcId="{45A30541-D2CD-404C-8C30-11C4AA66C7D5}" destId="{1C01F7CE-3469-470F-A7B3-6E4057478DE5}" srcOrd="0" destOrd="0" presId="urn:microsoft.com/office/officeart/2005/8/layout/chevron2"/>
    <dgm:cxn modelId="{733F3F43-A0E9-4B84-991C-5452FB4B8597}" type="presParOf" srcId="{45A30541-D2CD-404C-8C30-11C4AA66C7D5}" destId="{89F0B923-FE60-4263-BE07-45E7C180B0BA}" srcOrd="1" destOrd="0" presId="urn:microsoft.com/office/officeart/2005/8/layout/chevron2"/>
    <dgm:cxn modelId="{4FBB0AD3-28F9-4149-8029-91123A26E6CC}" type="presParOf" srcId="{3B3250E0-BF22-476A-B133-C5DCCDC534A5}" destId="{8D36008D-68FA-465F-80B4-E2622DB36EF5}" srcOrd="1" destOrd="0" presId="urn:microsoft.com/office/officeart/2005/8/layout/chevron2"/>
    <dgm:cxn modelId="{824140CF-CF6A-4352-81A1-438B834EDA58}" type="presParOf" srcId="{3B3250E0-BF22-476A-B133-C5DCCDC534A5}" destId="{D163607D-067E-4982-9833-B2817D2ED70E}" srcOrd="2" destOrd="0" presId="urn:microsoft.com/office/officeart/2005/8/layout/chevron2"/>
    <dgm:cxn modelId="{484B53ED-73DF-4D0E-94BE-F34E38A8A2F3}" type="presParOf" srcId="{D163607D-067E-4982-9833-B2817D2ED70E}" destId="{C40A5D30-30DD-4923-90E3-74CC53CDAA52}" srcOrd="0" destOrd="0" presId="urn:microsoft.com/office/officeart/2005/8/layout/chevron2"/>
    <dgm:cxn modelId="{BF61E57A-AA30-4D2D-8D90-88F6B8C1D380}" type="presParOf" srcId="{D163607D-067E-4982-9833-B2817D2ED70E}" destId="{BC5ECD80-F41B-4BFF-A1C8-646AD59595A9}" srcOrd="1" destOrd="0" presId="urn:microsoft.com/office/officeart/2005/8/layout/chevron2"/>
    <dgm:cxn modelId="{6F588DD4-ACC3-4B28-904C-9758F36CF2F8}" type="presParOf" srcId="{3B3250E0-BF22-476A-B133-C5DCCDC534A5}" destId="{6407280E-A5AA-4BB5-B5C4-64B9303B0D37}" srcOrd="3" destOrd="0" presId="urn:microsoft.com/office/officeart/2005/8/layout/chevron2"/>
    <dgm:cxn modelId="{005627EC-3692-425E-9CC8-9BFD7034B5BF}" type="presParOf" srcId="{3B3250E0-BF22-476A-B133-C5DCCDC534A5}" destId="{D7054876-7B53-4BB5-A8D7-8997CC34BD39}" srcOrd="4" destOrd="0" presId="urn:microsoft.com/office/officeart/2005/8/layout/chevron2"/>
    <dgm:cxn modelId="{8112586E-0DFF-41A1-8225-F548AA1C0AFA}" type="presParOf" srcId="{D7054876-7B53-4BB5-A8D7-8997CC34BD39}" destId="{9680EBA5-BEB9-4CE1-8BCA-D4AEF8947229}" srcOrd="0" destOrd="0" presId="urn:microsoft.com/office/officeart/2005/8/layout/chevron2"/>
    <dgm:cxn modelId="{E7116765-FAA1-4D07-91CA-CB8C008D85BE}" type="presParOf" srcId="{D7054876-7B53-4BB5-A8D7-8997CC34BD39}" destId="{A2BDF70F-91C0-481C-8367-169C0450A63A}" srcOrd="1" destOrd="0" presId="urn:microsoft.com/office/officeart/2005/8/layout/chevron2"/>
    <dgm:cxn modelId="{28475E8C-3E04-44A4-BB14-2026CAAB275D}" type="presParOf" srcId="{3B3250E0-BF22-476A-B133-C5DCCDC534A5}" destId="{F8B93A76-248B-434C-BFF2-159B17A0CB96}" srcOrd="5" destOrd="0" presId="urn:microsoft.com/office/officeart/2005/8/layout/chevron2"/>
    <dgm:cxn modelId="{70D34774-6FE5-40A3-8355-1118D34EC8D2}" type="presParOf" srcId="{3B3250E0-BF22-476A-B133-C5DCCDC534A5}" destId="{FF8C5F21-DBB4-48F3-AE75-293AB55BA0D9}" srcOrd="6" destOrd="0" presId="urn:microsoft.com/office/officeart/2005/8/layout/chevron2"/>
    <dgm:cxn modelId="{61307E42-80F9-4B94-B965-A0C72ABB6D66}" type="presParOf" srcId="{FF8C5F21-DBB4-48F3-AE75-293AB55BA0D9}" destId="{6CE20A4D-6EDB-4858-9FA7-737375DA43DD}" srcOrd="0" destOrd="0" presId="urn:microsoft.com/office/officeart/2005/8/layout/chevron2"/>
    <dgm:cxn modelId="{69D1822A-0158-4E4B-88C4-BFB47B0EE6F1}" type="presParOf" srcId="{FF8C5F21-DBB4-48F3-AE75-293AB55BA0D9}" destId="{28712855-BC10-4267-9CB5-7A67A3CE3FF9}" srcOrd="1" destOrd="0" presId="urn:microsoft.com/office/officeart/2005/8/layout/chevron2"/>
    <dgm:cxn modelId="{B9A64925-E473-4610-A380-A6155D6D89D7}" type="presParOf" srcId="{3B3250E0-BF22-476A-B133-C5DCCDC534A5}" destId="{4FB1AF45-ED93-44A4-9CA0-9B18F71C826E}" srcOrd="7" destOrd="0" presId="urn:microsoft.com/office/officeart/2005/8/layout/chevron2"/>
    <dgm:cxn modelId="{E2C5B21A-75BE-4F1F-B62F-188556740E86}" type="presParOf" srcId="{3B3250E0-BF22-476A-B133-C5DCCDC534A5}" destId="{5FF4C3C2-1833-4F4B-AFBE-2F979C1694C2}" srcOrd="8" destOrd="0" presId="urn:microsoft.com/office/officeart/2005/8/layout/chevron2"/>
    <dgm:cxn modelId="{62674B0C-0FBB-43FA-A86C-DCC1BB66311E}" type="presParOf" srcId="{5FF4C3C2-1833-4F4B-AFBE-2F979C1694C2}" destId="{2CDD9AA9-01E7-4633-8731-7B5D727A0603}" srcOrd="0" destOrd="0" presId="urn:microsoft.com/office/officeart/2005/8/layout/chevron2"/>
    <dgm:cxn modelId="{B11EF939-20D1-4AE0-AE6D-ED99AA4F3E7D}" type="presParOf" srcId="{5FF4C3C2-1833-4F4B-AFBE-2F979C1694C2}" destId="{B7F1A156-5A5C-4ED4-97FD-F07D034E90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1F7CE-3469-470F-A7B3-6E4057478DE5}">
      <dsp:nvSpPr>
        <dsp:cNvPr id="0" name=""/>
        <dsp:cNvSpPr/>
      </dsp:nvSpPr>
      <dsp:spPr>
        <a:xfrm rot="5400000">
          <a:off x="-115595" y="118338"/>
          <a:ext cx="770635" cy="53944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20E3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endParaRPr lang="en-US" sz="3200" b="1" kern="1200" dirty="0">
            <a:solidFill>
              <a:srgbClr val="F20E3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72464"/>
        <a:ext cx="539444" cy="231191"/>
      </dsp:txXfrm>
    </dsp:sp>
    <dsp:sp modelId="{89F0B923-FE60-4263-BE07-45E7C180B0BA}">
      <dsp:nvSpPr>
        <dsp:cNvPr id="0" name=""/>
        <dsp:cNvSpPr/>
      </dsp:nvSpPr>
      <dsp:spPr>
        <a:xfrm rot="5400000">
          <a:off x="3510516" y="-2968327"/>
          <a:ext cx="501176" cy="6443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Mobile multimedia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9445" y="27209"/>
        <a:ext cx="6418854" cy="452246"/>
      </dsp:txXfrm>
    </dsp:sp>
    <dsp:sp modelId="{C40A5D30-30DD-4923-90E3-74CC53CDAA52}">
      <dsp:nvSpPr>
        <dsp:cNvPr id="0" name=""/>
        <dsp:cNvSpPr/>
      </dsp:nvSpPr>
      <dsp:spPr>
        <a:xfrm rot="5400000">
          <a:off x="-115595" y="788970"/>
          <a:ext cx="770635" cy="53944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20E3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endParaRPr lang="en-US" sz="3200" b="1" kern="1200" dirty="0">
            <a:solidFill>
              <a:srgbClr val="F20E3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943096"/>
        <a:ext cx="539444" cy="231191"/>
      </dsp:txXfrm>
    </dsp:sp>
    <dsp:sp modelId="{BC5ECD80-F41B-4BFF-A1C8-646AD59595A9}">
      <dsp:nvSpPr>
        <dsp:cNvPr id="0" name=""/>
        <dsp:cNvSpPr/>
      </dsp:nvSpPr>
      <dsp:spPr>
        <a:xfrm rot="5400000">
          <a:off x="3510647" y="-2320376"/>
          <a:ext cx="500913" cy="6443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Anytime anywhere 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9445" y="675279"/>
        <a:ext cx="6418866" cy="452007"/>
      </dsp:txXfrm>
    </dsp:sp>
    <dsp:sp modelId="{9680EBA5-BEB9-4CE1-8BCA-D4AEF8947229}">
      <dsp:nvSpPr>
        <dsp:cNvPr id="0" name=""/>
        <dsp:cNvSpPr/>
      </dsp:nvSpPr>
      <dsp:spPr>
        <a:xfrm rot="5400000">
          <a:off x="-115595" y="1414504"/>
          <a:ext cx="770635" cy="53944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20E3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</a:t>
          </a:r>
          <a:endParaRPr lang="en-US" sz="3200" b="1" kern="1200" dirty="0">
            <a:solidFill>
              <a:srgbClr val="F20E3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68630"/>
        <a:ext cx="539444" cy="231191"/>
      </dsp:txXfrm>
    </dsp:sp>
    <dsp:sp modelId="{A2BDF70F-91C0-481C-8367-169C0450A63A}">
      <dsp:nvSpPr>
        <dsp:cNvPr id="0" name=""/>
        <dsp:cNvSpPr/>
      </dsp:nvSpPr>
      <dsp:spPr>
        <a:xfrm rot="5400000">
          <a:off x="3510647" y="-1672294"/>
          <a:ext cx="500913" cy="6443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Global mobility support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9445" y="1323361"/>
        <a:ext cx="6418866" cy="452007"/>
      </dsp:txXfrm>
    </dsp:sp>
    <dsp:sp modelId="{6CE20A4D-6EDB-4858-9FA7-737375DA43DD}">
      <dsp:nvSpPr>
        <dsp:cNvPr id="0" name=""/>
        <dsp:cNvSpPr/>
      </dsp:nvSpPr>
      <dsp:spPr>
        <a:xfrm rot="5400000">
          <a:off x="-115595" y="2062586"/>
          <a:ext cx="770635" cy="53944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20E3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US" sz="3200" b="1" kern="1200" dirty="0">
            <a:solidFill>
              <a:srgbClr val="F20E3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216712"/>
        <a:ext cx="539444" cy="231191"/>
      </dsp:txXfrm>
    </dsp:sp>
    <dsp:sp modelId="{28712855-BC10-4267-9CB5-7A67A3CE3FF9}">
      <dsp:nvSpPr>
        <dsp:cNvPr id="0" name=""/>
        <dsp:cNvSpPr/>
      </dsp:nvSpPr>
      <dsp:spPr>
        <a:xfrm rot="5400000">
          <a:off x="3510647" y="-1024211"/>
          <a:ext cx="500913" cy="6443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Integrated wireless solution 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9445" y="1971444"/>
        <a:ext cx="6418866" cy="452007"/>
      </dsp:txXfrm>
    </dsp:sp>
    <dsp:sp modelId="{2CDD9AA9-01E7-4633-8731-7B5D727A0603}">
      <dsp:nvSpPr>
        <dsp:cNvPr id="0" name=""/>
        <dsp:cNvSpPr/>
      </dsp:nvSpPr>
      <dsp:spPr>
        <a:xfrm rot="5400000">
          <a:off x="-115595" y="2710669"/>
          <a:ext cx="770635" cy="53944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20E3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3200" b="1" kern="1200" dirty="0">
            <a:solidFill>
              <a:srgbClr val="F20E3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864795"/>
        <a:ext cx="539444" cy="231191"/>
      </dsp:txXfrm>
    </dsp:sp>
    <dsp:sp modelId="{B7F1A156-5A5C-4ED4-97FD-F07D034E9001}">
      <dsp:nvSpPr>
        <dsp:cNvPr id="0" name=""/>
        <dsp:cNvSpPr/>
      </dsp:nvSpPr>
      <dsp:spPr>
        <a:xfrm rot="5400000">
          <a:off x="3510647" y="-376129"/>
          <a:ext cx="500913" cy="6443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Customized personal services 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9445" y="2619526"/>
        <a:ext cx="6418866" cy="452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CB58C-5DC9-4DD4-BFC4-9BDA4C09F46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DB9BE-0D55-405A-AAFF-86E15417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3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6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26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84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3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89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1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3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81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55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81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96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48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78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68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2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4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6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33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28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85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4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914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917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2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51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1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6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DB9BE-0D55-405A-AAFF-86E1541711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6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11B1-F727-4636-9DD7-097B832DBE1A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11516001"/>
              </p:ext>
            </p:extLst>
          </p:nvPr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" r:id="rId3" imgW="7390476" imgH="913963" progId="">
                  <p:embed/>
                </p:oleObj>
              </mc:Choice>
              <mc:Fallback>
                <p:oleObj r:id="rId3" imgW="7390476" imgH="9139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9" y="25400"/>
            <a:ext cx="1109661" cy="736600"/>
          </a:xfrm>
          <a:prstGeom prst="rect">
            <a:avLst/>
          </a:prstGeom>
        </p:spPr>
      </p:pic>
      <p:sp>
        <p:nvSpPr>
          <p:cNvPr id="22" name="Freeform 9"/>
          <p:cNvSpPr>
            <a:spLocks noChangeArrowheads="1"/>
          </p:cNvSpPr>
          <p:nvPr userDrawn="1"/>
        </p:nvSpPr>
        <p:spPr bwMode="auto">
          <a:xfrm>
            <a:off x="0" y="4395788"/>
            <a:ext cx="9169400" cy="2476500"/>
          </a:xfrm>
          <a:custGeom>
            <a:avLst/>
            <a:gdLst>
              <a:gd name="T0" fmla="*/ 0 w 5776"/>
              <a:gd name="T1" fmla="*/ 2147483647 h 1560"/>
              <a:gd name="T2" fmla="*/ 0 w 5776"/>
              <a:gd name="T3" fmla="*/ 2147483647 h 1560"/>
              <a:gd name="T4" fmla="*/ 2147483647 w 5776"/>
              <a:gd name="T5" fmla="*/ 2147483647 h 1560"/>
              <a:gd name="T6" fmla="*/ 2147483647 w 5776"/>
              <a:gd name="T7" fmla="*/ 0 h 1560"/>
              <a:gd name="T8" fmla="*/ 2147483647 w 5776"/>
              <a:gd name="T9" fmla="*/ 2147483647 h 1560"/>
              <a:gd name="T10" fmla="*/ 0 w 5776"/>
              <a:gd name="T11" fmla="*/ 2147483647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0">
            <a:gsLst>
              <a:gs pos="0">
                <a:srgbClr val="1640B6"/>
              </a:gs>
              <a:gs pos="100000">
                <a:srgbClr val="48BDEC"/>
              </a:gs>
            </a:gsLst>
            <a:lin ang="108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6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A201-4C39-4819-9942-36BD470D06F4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98C-0035-42EA-B63F-34983548AF3D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877-7A5E-4C1E-9261-4AC9AFE4B05A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CC7-91ED-4AA2-B5FD-B1678EB4ACF2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0C85-11F4-44FC-8952-51B5B0A076BF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D93F-F288-4FA9-B454-D78D774F160C}" type="datetime1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F32A-6B1F-415A-8B98-717D4163E5B9}" type="datetime1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2F4C-104A-4E33-A406-32EF6D6DECDA}" type="datetime1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4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3BF-46ED-428F-A648-E3E37A7EF770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1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543B-B3DC-474F-BD1B-6F7729259B32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 &amp; 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AD93-9BD9-42E2-8A0B-0D61DD84BD19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WC &amp; MC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7A860-4A9A-4267-80B1-863ADA499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C:\Users\AMMU\Desktop\Border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5" y="-25052"/>
            <a:ext cx="7265095" cy="69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87890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2897" y="0"/>
            <a:ext cx="654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Networks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30" y="1068946"/>
            <a:ext cx="83841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Cellular Networks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Principles of Cellular Networks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First Generation (1G) Cellular and Paging Networks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Second Generation (2G) Cellular Networks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The 2.5G Cellular Networks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Third Generation (3G) Cellular Networks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Fourth Generation (4G) Cellular Networks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Overview of Fifth Generation (5G) Cellular Networks</a:t>
            </a:r>
          </a:p>
        </p:txBody>
      </p:sp>
    </p:spTree>
    <p:extLst>
      <p:ext uri="{BB962C8B-B14F-4D97-AF65-F5344CB8AC3E}">
        <p14:creationId xmlns:p14="http://schemas.microsoft.com/office/powerpoint/2010/main" val="16733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How Cellular Phones Work?</a:t>
            </a:r>
            <a:endParaRPr lang="en-US" sz="2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en-US" sz="2400" b="1" i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Call Termination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two users communicate by using the traffic </a:t>
            </a:r>
            <a:r>
              <a:rPr lang="en-US" sz="2400" dirty="0" smtClean="0">
                <a:latin typeface="Constantia" panose="02030602050306030303" pitchFamily="18" charset="0"/>
              </a:rPr>
              <a:t>channels.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When </a:t>
            </a:r>
            <a:r>
              <a:rPr lang="en-US" sz="2400" dirty="0">
                <a:latin typeface="Constantia" panose="02030602050306030303" pitchFamily="18" charset="0"/>
              </a:rPr>
              <a:t>the user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hangs up</a:t>
            </a:r>
            <a:r>
              <a:rPr lang="en-US" sz="2400" dirty="0">
                <a:latin typeface="Constantia" panose="02030602050306030303" pitchFamily="18" charset="0"/>
              </a:rPr>
              <a:t>, the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traffic</a:t>
            </a:r>
            <a:r>
              <a:rPr lang="en-US" sz="2400" dirty="0">
                <a:latin typeface="Constantia" panose="02030602050306030303" pitchFamily="18" charset="0"/>
              </a:rPr>
              <a:t> and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control</a:t>
            </a:r>
            <a:r>
              <a:rPr lang="en-US" sz="2400" dirty="0">
                <a:latin typeface="Constantia" panose="02030602050306030303" pitchFamily="18" charset="0"/>
              </a:rPr>
              <a:t> channels are freed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i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Special Situations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During the aforementioned procedure, the following situations can </a:t>
            </a:r>
            <a:r>
              <a:rPr lang="en-US" sz="2400" dirty="0" smtClean="0">
                <a:latin typeface="Constantia" panose="02030602050306030303" pitchFamily="18" charset="0"/>
              </a:rPr>
              <a:t>occur: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onstantia" panose="02030602050306030303" pitchFamily="18" charset="0"/>
              </a:rPr>
              <a:t>Calls </a:t>
            </a:r>
            <a:r>
              <a:rPr lang="en-US" sz="2400" dirty="0">
                <a:latin typeface="Constantia" panose="02030602050306030303" pitchFamily="18" charset="0"/>
              </a:rPr>
              <a:t>can be blocked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if no free traffic channels are available</a:t>
            </a:r>
            <a:r>
              <a:rPr lang="en-US" sz="2400" dirty="0">
                <a:latin typeface="Constantia" panose="02030602050306030303" pitchFamily="18" charset="0"/>
              </a:rPr>
              <a:t>. As a result, the user is </a:t>
            </a:r>
            <a:r>
              <a:rPr lang="en-US" sz="2400" dirty="0" smtClean="0">
                <a:latin typeface="Constantia" panose="02030602050306030303" pitchFamily="18" charset="0"/>
              </a:rPr>
              <a:t>given a </a:t>
            </a:r>
            <a:r>
              <a:rPr lang="en-US" sz="2400" dirty="0">
                <a:latin typeface="Constantia" panose="02030602050306030303" pitchFamily="18" charset="0"/>
              </a:rPr>
              <a:t>busy </a:t>
            </a:r>
            <a:r>
              <a:rPr lang="en-US" sz="2400" dirty="0" smtClean="0">
                <a:latin typeface="Constantia" panose="02030602050306030303" pitchFamily="18" charset="0"/>
              </a:rPr>
              <a:t>signal.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onstantia" panose="02030602050306030303" pitchFamily="18" charset="0"/>
              </a:rPr>
              <a:t>Calls </a:t>
            </a:r>
            <a:r>
              <a:rPr lang="en-US" sz="2400" dirty="0">
                <a:latin typeface="Constantia" panose="02030602050306030303" pitchFamily="18" charset="0"/>
              </a:rPr>
              <a:t>can be dropped if the quality of signals is too low or the noise is too high on </a:t>
            </a:r>
            <a:r>
              <a:rPr lang="en-US" sz="2400" dirty="0" smtClean="0">
                <a:latin typeface="Constantia" panose="02030602050306030303" pitchFamily="18" charset="0"/>
              </a:rPr>
              <a:t>the traffic </a:t>
            </a:r>
            <a:r>
              <a:rPr lang="en-US" sz="2400" dirty="0">
                <a:latin typeface="Constantia" panose="02030602050306030303" pitchFamily="18" charset="0"/>
              </a:rPr>
              <a:t>channels for the BTS to keep a conversation going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onstantia" panose="02030602050306030303" pitchFamily="18" charset="0"/>
              </a:rPr>
              <a:t>Calls </a:t>
            </a:r>
            <a:r>
              <a:rPr lang="en-US" sz="2400" dirty="0">
                <a:latin typeface="Constantia" panose="02030602050306030303" pitchFamily="18" charset="0"/>
              </a:rPr>
              <a:t>can be routed from the PSTN to the cellular network and vice versa</a:t>
            </a:r>
            <a:endParaRPr lang="en-US" sz="2400" b="1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76178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</p:spTree>
    <p:extLst>
      <p:ext uri="{BB962C8B-B14F-4D97-AF65-F5344CB8AC3E}">
        <p14:creationId xmlns:p14="http://schemas.microsoft.com/office/powerpoint/2010/main" val="28399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Highlights for Cellular Networks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Distance </a:t>
            </a:r>
            <a:r>
              <a:rPr lang="en-US" sz="2400" dirty="0" smtClean="0">
                <a:latin typeface="Constantia" panose="02030602050306030303" pitchFamily="18" charset="0"/>
              </a:rPr>
              <a:t>covered in </a:t>
            </a:r>
            <a:r>
              <a:rPr lang="en-US" sz="2400" dirty="0">
                <a:latin typeface="Constantia" panose="02030602050306030303" pitchFamily="18" charset="0"/>
              </a:rPr>
              <a:t>a cell ranges from 5 miles to 20 miles 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N</a:t>
            </a:r>
            <a:r>
              <a:rPr lang="en-US" sz="2400" dirty="0" smtClean="0">
                <a:latin typeface="Constantia" panose="02030602050306030303" pitchFamily="18" charset="0"/>
              </a:rPr>
              <a:t>ewer </a:t>
            </a:r>
            <a:r>
              <a:rPr lang="en-US" sz="2400" dirty="0">
                <a:latin typeface="Constantia" panose="02030602050306030303" pitchFamily="18" charset="0"/>
              </a:rPr>
              <a:t>systems have smaller cell </a:t>
            </a:r>
            <a:r>
              <a:rPr lang="en-US" sz="2400" dirty="0" smtClean="0">
                <a:latin typeface="Constantia" panose="02030602050306030303" pitchFamily="18" charset="0"/>
              </a:rPr>
              <a:t>sizes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V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oice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is the predominant application in cellular </a:t>
            </a:r>
            <a:r>
              <a:rPr lang="en-US" sz="2400" dirty="0" smtClean="0">
                <a:latin typeface="Constantia" panose="02030602050306030303" pitchFamily="18" charset="0"/>
              </a:rPr>
              <a:t>networks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cellular networks operate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in licensed frequency bands roughly between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700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MHz and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900M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Hz</a:t>
            </a:r>
            <a:endParaRPr lang="en-US" sz="24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location of a sender/receiver </a:t>
            </a:r>
            <a:r>
              <a:rPr lang="en-US" sz="2400" dirty="0" smtClean="0">
                <a:latin typeface="Constantia" panose="02030602050306030303" pitchFamily="18" charset="0"/>
              </a:rPr>
              <a:t>is unknown </a:t>
            </a:r>
            <a:r>
              <a:rPr lang="en-US" sz="2400" dirty="0">
                <a:latin typeface="Constantia" panose="02030602050306030303" pitchFamily="18" charset="0"/>
              </a:rPr>
              <a:t>prior to the start of communication and can change during the </a:t>
            </a:r>
            <a:r>
              <a:rPr lang="en-US" sz="2400" dirty="0" smtClean="0">
                <a:latin typeface="Constantia" panose="02030602050306030303" pitchFamily="18" charset="0"/>
              </a:rPr>
              <a:t>conversation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Due to this, handoffs between cells must be handled very </a:t>
            </a:r>
            <a:r>
              <a:rPr lang="en-US" sz="2400" dirty="0" smtClean="0">
                <a:latin typeface="Constantia" panose="02030602050306030303" pitchFamily="18" charset="0"/>
              </a:rPr>
              <a:t>efficiently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Technics for location: </a:t>
            </a:r>
            <a:r>
              <a:rPr lang="en-US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Cell-id </a:t>
            </a: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based, AOA</a:t>
            </a:r>
            <a:r>
              <a:rPr lang="en-US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AGPS, TOA</a:t>
            </a:r>
          </a:p>
          <a:p>
            <a:pPr marL="2171700" lvl="4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Discussed in chapter three</a:t>
            </a:r>
            <a:endParaRPr lang="en-US" sz="2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76178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</p:spTree>
    <p:extLst>
      <p:ext uri="{BB962C8B-B14F-4D97-AF65-F5344CB8AC3E}">
        <p14:creationId xmlns:p14="http://schemas.microsoft.com/office/powerpoint/2010/main" val="27576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Cell Design and frequency utilization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Depending on the population density and the strength of the signal: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nstantia" panose="02030602050306030303" pitchFamily="18" charset="0"/>
              </a:rPr>
              <a:t>Most cells </a:t>
            </a:r>
            <a:r>
              <a:rPr lang="en-US" sz="2400" dirty="0">
                <a:latin typeface="Constantia" panose="02030602050306030303" pitchFamily="18" charset="0"/>
              </a:rPr>
              <a:t>are between 2 to 20 miles in </a:t>
            </a:r>
            <a:r>
              <a:rPr lang="en-US" sz="2400" dirty="0" smtClean="0">
                <a:latin typeface="Constantia" panose="02030602050306030303" pitchFamily="18" charset="0"/>
              </a:rPr>
              <a:t>radius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onstantia" panose="02030602050306030303" pitchFamily="18" charset="0"/>
              </a:rPr>
              <a:t>Some cells are smaller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Each cell is served by a base transceiver </a:t>
            </a:r>
            <a:r>
              <a:rPr lang="en-US" sz="2400" dirty="0" smtClean="0">
                <a:latin typeface="Constantia" panose="02030602050306030303" pitchFamily="18" charset="0"/>
              </a:rPr>
              <a:t>station (BTS</a:t>
            </a:r>
            <a:r>
              <a:rPr lang="en-US" sz="2400" dirty="0">
                <a:latin typeface="Constantia" panose="02030602050306030303" pitchFamily="18" charset="0"/>
              </a:rPr>
              <a:t>), commonly known as a base </a:t>
            </a:r>
            <a:r>
              <a:rPr lang="en-US" sz="2400" dirty="0" smtClean="0">
                <a:latin typeface="Constantia" panose="02030602050306030303" pitchFamily="18" charset="0"/>
              </a:rPr>
              <a:t>station(BS):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Consist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transmitter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,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 receiver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, and control unit</a:t>
            </a:r>
            <a:endParaRPr lang="en-US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Base station (BS) antennas are placed in high places such as churches and high </a:t>
            </a:r>
            <a:r>
              <a:rPr lang="en-US" sz="2400" dirty="0" smtClean="0">
                <a:latin typeface="Constantia" panose="02030602050306030303" pitchFamily="18" charset="0"/>
              </a:rPr>
              <a:t>rise buildings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Frequency reuse is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referred to as the same frequency is reused after a certain distance in cellular wireless system</a:t>
            </a:r>
            <a:r>
              <a:rPr lang="en-US" sz="2400" dirty="0" smtClean="0">
                <a:latin typeface="Constantia" panose="02030602050306030303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generally, a limited frequency band is divided into many groups, each containing a few carriers, which are in turn assigned to adjacent cells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7350" y="76178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</p:spTree>
    <p:extLst>
      <p:ext uri="{BB962C8B-B14F-4D97-AF65-F5344CB8AC3E}">
        <p14:creationId xmlns:p14="http://schemas.microsoft.com/office/powerpoint/2010/main" val="2301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76178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Frequency Reuse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752600"/>
            <a:ext cx="8229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frequency reuse is based on assigning to each cell a group of radio channels used within a small geographic area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1028700" lvl="2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Cells are assigned a group of channels that is completely different from 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neighbouring cells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1028700" lvl="2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coverage area of cells is called the footprint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and 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limited by a boundary so that the same group of channels can be used in cells that are far enough apart</a:t>
            </a:r>
            <a:endParaRPr lang="en-GB" kern="0" noProof="0" dirty="0" smtClean="0">
              <a:solidFill>
                <a:srgbClr val="000000"/>
              </a:solidFill>
            </a:endParaRPr>
          </a:p>
          <a:p>
            <a:pPr marL="3429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cs typeface="Times New Roman" panose="02020603050405020304" pitchFamily="18" charset="0"/>
              </a:rPr>
              <a:t>Cells </a:t>
            </a:r>
            <a:r>
              <a:rPr lang="en-GB" dirty="0">
                <a:cs typeface="Times New Roman" panose="02020603050405020304" pitchFamily="18" charset="0"/>
              </a:rPr>
              <a:t>with the same number have the same set of frequencies</a:t>
            </a:r>
            <a:r>
              <a:rPr lang="en-GB" dirty="0"/>
              <a:t> </a:t>
            </a:r>
          </a:p>
          <a:p>
            <a:pPr marL="685800" lvl="2" indent="0" fontAlgn="base">
              <a:spcBef>
                <a:spcPct val="0"/>
              </a:spcBef>
              <a:spcAft>
                <a:spcPct val="0"/>
              </a:spcAft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76178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10230" y="933451"/>
            <a:ext cx="82758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Frequency Reuse using 7 frequencies allocations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268822" y="2076451"/>
            <a:ext cx="1379316" cy="1371600"/>
            <a:chOff x="2688" y="1680"/>
            <a:chExt cx="816" cy="864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3168" y="2112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f4</a:t>
              </a: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3168" y="1824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f3</a:t>
              </a: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2928" y="1680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f2</a:t>
              </a: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2928" y="1968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f1</a:t>
              </a: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2688" y="2112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f6</a:t>
              </a:r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2688" y="1824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f7</a:t>
              </a: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2928" y="2256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f5</a:t>
              </a: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4437222" y="2281239"/>
            <a:ext cx="1379316" cy="1371600"/>
            <a:chOff x="3424" y="1824"/>
            <a:chExt cx="816" cy="864"/>
          </a:xfrm>
        </p:grpSpPr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>
              <a:off x="3904" y="2256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>
              <a:off x="3904" y="1968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3664" y="1824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15"/>
            <p:cNvSpPr>
              <a:spLocks noChangeArrowheads="1"/>
            </p:cNvSpPr>
            <p:nvPr/>
          </p:nvSpPr>
          <p:spPr bwMode="auto">
            <a:xfrm>
              <a:off x="3664" y="2112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16"/>
            <p:cNvSpPr>
              <a:spLocks noChangeArrowheads="1"/>
            </p:cNvSpPr>
            <p:nvPr/>
          </p:nvSpPr>
          <p:spPr bwMode="auto">
            <a:xfrm>
              <a:off x="3424" y="2256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17"/>
            <p:cNvSpPr>
              <a:spLocks noChangeArrowheads="1"/>
            </p:cNvSpPr>
            <p:nvPr/>
          </p:nvSpPr>
          <p:spPr bwMode="auto">
            <a:xfrm>
              <a:off x="3424" y="1968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18"/>
            <p:cNvSpPr>
              <a:spLocks noChangeArrowheads="1"/>
            </p:cNvSpPr>
            <p:nvPr/>
          </p:nvSpPr>
          <p:spPr bwMode="auto">
            <a:xfrm>
              <a:off x="3664" y="2400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3678397" y="3221039"/>
            <a:ext cx="1379316" cy="1371600"/>
            <a:chOff x="3424" y="1824"/>
            <a:chExt cx="816" cy="864"/>
          </a:xfrm>
        </p:grpSpPr>
        <p:sp>
          <p:nvSpPr>
            <p:cNvPr id="31" name="AutoShape 20"/>
            <p:cNvSpPr>
              <a:spLocks noChangeArrowheads="1"/>
            </p:cNvSpPr>
            <p:nvPr/>
          </p:nvSpPr>
          <p:spPr bwMode="auto">
            <a:xfrm>
              <a:off x="3904" y="2256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21"/>
            <p:cNvSpPr>
              <a:spLocks noChangeArrowheads="1"/>
            </p:cNvSpPr>
            <p:nvPr/>
          </p:nvSpPr>
          <p:spPr bwMode="auto">
            <a:xfrm>
              <a:off x="3904" y="1968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22"/>
            <p:cNvSpPr>
              <a:spLocks noChangeArrowheads="1"/>
            </p:cNvSpPr>
            <p:nvPr/>
          </p:nvSpPr>
          <p:spPr bwMode="auto">
            <a:xfrm>
              <a:off x="3664" y="1824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23"/>
            <p:cNvSpPr>
              <a:spLocks noChangeArrowheads="1"/>
            </p:cNvSpPr>
            <p:nvPr/>
          </p:nvSpPr>
          <p:spPr bwMode="auto">
            <a:xfrm>
              <a:off x="3664" y="2112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24"/>
            <p:cNvSpPr>
              <a:spLocks noChangeArrowheads="1"/>
            </p:cNvSpPr>
            <p:nvPr/>
          </p:nvSpPr>
          <p:spPr bwMode="auto">
            <a:xfrm>
              <a:off x="3424" y="2256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25"/>
            <p:cNvSpPr>
              <a:spLocks noChangeArrowheads="1"/>
            </p:cNvSpPr>
            <p:nvPr/>
          </p:nvSpPr>
          <p:spPr bwMode="auto">
            <a:xfrm>
              <a:off x="3424" y="1968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26"/>
            <p:cNvSpPr>
              <a:spLocks noChangeArrowheads="1"/>
            </p:cNvSpPr>
            <p:nvPr/>
          </p:nvSpPr>
          <p:spPr bwMode="auto">
            <a:xfrm>
              <a:off x="3664" y="2400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" name="Group 27"/>
          <p:cNvGrpSpPr>
            <a:grpSpLocks/>
          </p:cNvGrpSpPr>
          <p:nvPr/>
        </p:nvGrpSpPr>
        <p:grpSpPr bwMode="auto">
          <a:xfrm>
            <a:off x="2516347" y="2995614"/>
            <a:ext cx="1379316" cy="1371600"/>
            <a:chOff x="3424" y="1824"/>
            <a:chExt cx="816" cy="864"/>
          </a:xfrm>
        </p:grpSpPr>
        <p:sp>
          <p:nvSpPr>
            <p:cNvPr id="39" name="AutoShape 28"/>
            <p:cNvSpPr>
              <a:spLocks noChangeArrowheads="1"/>
            </p:cNvSpPr>
            <p:nvPr/>
          </p:nvSpPr>
          <p:spPr bwMode="auto">
            <a:xfrm>
              <a:off x="3904" y="2256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29"/>
            <p:cNvSpPr>
              <a:spLocks noChangeArrowheads="1"/>
            </p:cNvSpPr>
            <p:nvPr/>
          </p:nvSpPr>
          <p:spPr bwMode="auto">
            <a:xfrm>
              <a:off x="3904" y="1968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30"/>
            <p:cNvSpPr>
              <a:spLocks noChangeArrowheads="1"/>
            </p:cNvSpPr>
            <p:nvPr/>
          </p:nvSpPr>
          <p:spPr bwMode="auto">
            <a:xfrm>
              <a:off x="3664" y="1824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31"/>
            <p:cNvSpPr>
              <a:spLocks noChangeArrowheads="1"/>
            </p:cNvSpPr>
            <p:nvPr/>
          </p:nvSpPr>
          <p:spPr bwMode="auto">
            <a:xfrm>
              <a:off x="3664" y="2112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32"/>
            <p:cNvSpPr>
              <a:spLocks noChangeArrowheads="1"/>
            </p:cNvSpPr>
            <p:nvPr/>
          </p:nvSpPr>
          <p:spPr bwMode="auto">
            <a:xfrm>
              <a:off x="3424" y="2256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33"/>
            <p:cNvSpPr>
              <a:spLocks noChangeArrowheads="1"/>
            </p:cNvSpPr>
            <p:nvPr/>
          </p:nvSpPr>
          <p:spPr bwMode="auto">
            <a:xfrm>
              <a:off x="3424" y="1968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34"/>
            <p:cNvSpPr>
              <a:spLocks noChangeArrowheads="1"/>
            </p:cNvSpPr>
            <p:nvPr/>
          </p:nvSpPr>
          <p:spPr bwMode="auto">
            <a:xfrm>
              <a:off x="3664" y="2400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" name="Group 35"/>
          <p:cNvGrpSpPr>
            <a:grpSpLocks/>
          </p:cNvGrpSpPr>
          <p:nvPr/>
        </p:nvGrpSpPr>
        <p:grpSpPr bwMode="auto">
          <a:xfrm>
            <a:off x="4838860" y="3444876"/>
            <a:ext cx="1379316" cy="1371600"/>
            <a:chOff x="3424" y="1824"/>
            <a:chExt cx="816" cy="864"/>
          </a:xfrm>
        </p:grpSpPr>
        <p:sp>
          <p:nvSpPr>
            <p:cNvPr id="47" name="AutoShape 36"/>
            <p:cNvSpPr>
              <a:spLocks noChangeArrowheads="1"/>
            </p:cNvSpPr>
            <p:nvPr/>
          </p:nvSpPr>
          <p:spPr bwMode="auto">
            <a:xfrm>
              <a:off x="3904" y="2256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37"/>
            <p:cNvSpPr>
              <a:spLocks noChangeArrowheads="1"/>
            </p:cNvSpPr>
            <p:nvPr/>
          </p:nvSpPr>
          <p:spPr bwMode="auto">
            <a:xfrm>
              <a:off x="3904" y="1968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9" name="AutoShape 38"/>
            <p:cNvSpPr>
              <a:spLocks noChangeArrowheads="1"/>
            </p:cNvSpPr>
            <p:nvPr/>
          </p:nvSpPr>
          <p:spPr bwMode="auto">
            <a:xfrm>
              <a:off x="3664" y="1824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0" name="AutoShape 39"/>
            <p:cNvSpPr>
              <a:spLocks noChangeArrowheads="1"/>
            </p:cNvSpPr>
            <p:nvPr/>
          </p:nvSpPr>
          <p:spPr bwMode="auto">
            <a:xfrm>
              <a:off x="3664" y="2112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1" name="AutoShape 40"/>
            <p:cNvSpPr>
              <a:spLocks noChangeArrowheads="1"/>
            </p:cNvSpPr>
            <p:nvPr/>
          </p:nvSpPr>
          <p:spPr bwMode="auto">
            <a:xfrm>
              <a:off x="3424" y="2256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2" name="AutoShape 41"/>
            <p:cNvSpPr>
              <a:spLocks noChangeArrowheads="1"/>
            </p:cNvSpPr>
            <p:nvPr/>
          </p:nvSpPr>
          <p:spPr bwMode="auto">
            <a:xfrm>
              <a:off x="3424" y="1968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3" name="AutoShape 42"/>
            <p:cNvSpPr>
              <a:spLocks noChangeArrowheads="1"/>
            </p:cNvSpPr>
            <p:nvPr/>
          </p:nvSpPr>
          <p:spPr bwMode="auto">
            <a:xfrm>
              <a:off x="3664" y="2400"/>
              <a:ext cx="336" cy="288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54" name="AutoShape 43"/>
          <p:cNvSpPr>
            <a:spLocks noChangeArrowheads="1"/>
          </p:cNvSpPr>
          <p:nvPr/>
        </p:nvSpPr>
        <p:spPr bwMode="auto">
          <a:xfrm>
            <a:off x="5203985" y="29876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f4</a:t>
            </a:r>
          </a:p>
        </p:txBody>
      </p:sp>
      <p:sp>
        <p:nvSpPr>
          <p:cNvPr id="55" name="AutoShape 44"/>
          <p:cNvSpPr>
            <a:spLocks noChangeArrowheads="1"/>
          </p:cNvSpPr>
          <p:nvPr/>
        </p:nvSpPr>
        <p:spPr bwMode="auto">
          <a:xfrm>
            <a:off x="5203985" y="25304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f3</a:t>
            </a:r>
          </a:p>
        </p:txBody>
      </p:sp>
      <p:sp>
        <p:nvSpPr>
          <p:cNvPr id="56" name="AutoShape 45"/>
          <p:cNvSpPr>
            <a:spLocks noChangeArrowheads="1"/>
          </p:cNvSpPr>
          <p:nvPr/>
        </p:nvSpPr>
        <p:spPr bwMode="auto">
          <a:xfrm>
            <a:off x="4822985" y="23018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f2</a:t>
            </a:r>
          </a:p>
        </p:txBody>
      </p:sp>
      <p:sp>
        <p:nvSpPr>
          <p:cNvPr id="57" name="AutoShape 46"/>
          <p:cNvSpPr>
            <a:spLocks noChangeArrowheads="1"/>
          </p:cNvSpPr>
          <p:nvPr/>
        </p:nvSpPr>
        <p:spPr bwMode="auto">
          <a:xfrm>
            <a:off x="4822985" y="27590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f1</a:t>
            </a:r>
          </a:p>
        </p:txBody>
      </p:sp>
      <p:sp>
        <p:nvSpPr>
          <p:cNvPr id="58" name="AutoShape 47"/>
          <p:cNvSpPr>
            <a:spLocks noChangeArrowheads="1"/>
          </p:cNvSpPr>
          <p:nvPr/>
        </p:nvSpPr>
        <p:spPr bwMode="auto">
          <a:xfrm>
            <a:off x="4441985" y="29876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f6</a:t>
            </a:r>
          </a:p>
        </p:txBody>
      </p:sp>
      <p:sp>
        <p:nvSpPr>
          <p:cNvPr id="59" name="AutoShape 48"/>
          <p:cNvSpPr>
            <a:spLocks noChangeArrowheads="1"/>
          </p:cNvSpPr>
          <p:nvPr/>
        </p:nvSpPr>
        <p:spPr bwMode="auto">
          <a:xfrm>
            <a:off x="4441985" y="25304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f7</a:t>
            </a:r>
          </a:p>
        </p:txBody>
      </p:sp>
      <p:sp>
        <p:nvSpPr>
          <p:cNvPr id="60" name="AutoShape 49"/>
          <p:cNvSpPr>
            <a:spLocks noChangeArrowheads="1"/>
          </p:cNvSpPr>
          <p:nvPr/>
        </p:nvSpPr>
        <p:spPr bwMode="auto">
          <a:xfrm>
            <a:off x="4822985" y="32162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f5</a:t>
            </a:r>
          </a:p>
        </p:txBody>
      </p:sp>
      <p:sp>
        <p:nvSpPr>
          <p:cNvPr id="61" name="AutoShape 50"/>
          <p:cNvSpPr>
            <a:spLocks noChangeArrowheads="1"/>
          </p:cNvSpPr>
          <p:nvPr/>
        </p:nvSpPr>
        <p:spPr bwMode="auto">
          <a:xfrm>
            <a:off x="5605622" y="4148139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f4</a:t>
            </a:r>
          </a:p>
        </p:txBody>
      </p:sp>
      <p:sp>
        <p:nvSpPr>
          <p:cNvPr id="62" name="AutoShape 51"/>
          <p:cNvSpPr>
            <a:spLocks noChangeArrowheads="1"/>
          </p:cNvSpPr>
          <p:nvPr/>
        </p:nvSpPr>
        <p:spPr bwMode="auto">
          <a:xfrm>
            <a:off x="5605622" y="3690939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f3</a:t>
            </a:r>
          </a:p>
        </p:txBody>
      </p:sp>
      <p:sp>
        <p:nvSpPr>
          <p:cNvPr id="63" name="AutoShape 52"/>
          <p:cNvSpPr>
            <a:spLocks noChangeArrowheads="1"/>
          </p:cNvSpPr>
          <p:nvPr/>
        </p:nvSpPr>
        <p:spPr bwMode="auto">
          <a:xfrm>
            <a:off x="5224622" y="3462339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f2</a:t>
            </a:r>
          </a:p>
        </p:txBody>
      </p:sp>
      <p:sp>
        <p:nvSpPr>
          <p:cNvPr id="64" name="AutoShape 53"/>
          <p:cNvSpPr>
            <a:spLocks noChangeArrowheads="1"/>
          </p:cNvSpPr>
          <p:nvPr/>
        </p:nvSpPr>
        <p:spPr bwMode="auto">
          <a:xfrm>
            <a:off x="5224622" y="3919539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f1</a:t>
            </a:r>
          </a:p>
        </p:txBody>
      </p:sp>
      <p:sp>
        <p:nvSpPr>
          <p:cNvPr id="65" name="AutoShape 54"/>
          <p:cNvSpPr>
            <a:spLocks noChangeArrowheads="1"/>
          </p:cNvSpPr>
          <p:nvPr/>
        </p:nvSpPr>
        <p:spPr bwMode="auto">
          <a:xfrm>
            <a:off x="4843622" y="4148139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f6</a:t>
            </a:r>
          </a:p>
        </p:txBody>
      </p:sp>
      <p:sp>
        <p:nvSpPr>
          <p:cNvPr id="66" name="AutoShape 55"/>
          <p:cNvSpPr>
            <a:spLocks noChangeArrowheads="1"/>
          </p:cNvSpPr>
          <p:nvPr/>
        </p:nvSpPr>
        <p:spPr bwMode="auto">
          <a:xfrm>
            <a:off x="4843622" y="3690939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f7</a:t>
            </a:r>
          </a:p>
        </p:txBody>
      </p:sp>
      <p:sp>
        <p:nvSpPr>
          <p:cNvPr id="67" name="AutoShape 56"/>
          <p:cNvSpPr>
            <a:spLocks noChangeArrowheads="1"/>
          </p:cNvSpPr>
          <p:nvPr/>
        </p:nvSpPr>
        <p:spPr bwMode="auto">
          <a:xfrm>
            <a:off x="5224622" y="4376739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f5</a:t>
            </a:r>
          </a:p>
        </p:txBody>
      </p:sp>
      <p:sp>
        <p:nvSpPr>
          <p:cNvPr id="68" name="AutoShape 57"/>
          <p:cNvSpPr>
            <a:spLocks noChangeArrowheads="1"/>
          </p:cNvSpPr>
          <p:nvPr/>
        </p:nvSpPr>
        <p:spPr bwMode="auto">
          <a:xfrm>
            <a:off x="4430872" y="3911601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f4</a:t>
            </a:r>
          </a:p>
        </p:txBody>
      </p:sp>
      <p:sp>
        <p:nvSpPr>
          <p:cNvPr id="69" name="AutoShape 58"/>
          <p:cNvSpPr>
            <a:spLocks noChangeArrowheads="1"/>
          </p:cNvSpPr>
          <p:nvPr/>
        </p:nvSpPr>
        <p:spPr bwMode="auto">
          <a:xfrm>
            <a:off x="4430872" y="3454401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f3</a:t>
            </a:r>
          </a:p>
        </p:txBody>
      </p:sp>
      <p:sp>
        <p:nvSpPr>
          <p:cNvPr id="70" name="AutoShape 59"/>
          <p:cNvSpPr>
            <a:spLocks noChangeArrowheads="1"/>
          </p:cNvSpPr>
          <p:nvPr/>
        </p:nvSpPr>
        <p:spPr bwMode="auto">
          <a:xfrm>
            <a:off x="4049872" y="3225801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f2</a:t>
            </a:r>
          </a:p>
        </p:txBody>
      </p:sp>
      <p:sp>
        <p:nvSpPr>
          <p:cNvPr id="71" name="AutoShape 60"/>
          <p:cNvSpPr>
            <a:spLocks noChangeArrowheads="1"/>
          </p:cNvSpPr>
          <p:nvPr/>
        </p:nvSpPr>
        <p:spPr bwMode="auto">
          <a:xfrm>
            <a:off x="4049872" y="3683001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f1</a:t>
            </a:r>
          </a:p>
        </p:txBody>
      </p:sp>
      <p:sp>
        <p:nvSpPr>
          <p:cNvPr id="72" name="AutoShape 61"/>
          <p:cNvSpPr>
            <a:spLocks noChangeArrowheads="1"/>
          </p:cNvSpPr>
          <p:nvPr/>
        </p:nvSpPr>
        <p:spPr bwMode="auto">
          <a:xfrm>
            <a:off x="3668872" y="3911601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f6</a:t>
            </a:r>
          </a:p>
        </p:txBody>
      </p:sp>
      <p:sp>
        <p:nvSpPr>
          <p:cNvPr id="73" name="AutoShape 62"/>
          <p:cNvSpPr>
            <a:spLocks noChangeArrowheads="1"/>
          </p:cNvSpPr>
          <p:nvPr/>
        </p:nvSpPr>
        <p:spPr bwMode="auto">
          <a:xfrm>
            <a:off x="3668872" y="3454401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f7</a:t>
            </a:r>
          </a:p>
        </p:txBody>
      </p:sp>
      <p:sp>
        <p:nvSpPr>
          <p:cNvPr id="74" name="AutoShape 63"/>
          <p:cNvSpPr>
            <a:spLocks noChangeArrowheads="1"/>
          </p:cNvSpPr>
          <p:nvPr/>
        </p:nvSpPr>
        <p:spPr bwMode="auto">
          <a:xfrm>
            <a:off x="4049872" y="4140201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f5</a:t>
            </a:r>
          </a:p>
        </p:txBody>
      </p:sp>
      <p:sp>
        <p:nvSpPr>
          <p:cNvPr id="75" name="AutoShape 64"/>
          <p:cNvSpPr>
            <a:spLocks noChangeArrowheads="1"/>
          </p:cNvSpPr>
          <p:nvPr/>
        </p:nvSpPr>
        <p:spPr bwMode="auto">
          <a:xfrm>
            <a:off x="3281522" y="36861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f4</a:t>
            </a:r>
          </a:p>
        </p:txBody>
      </p:sp>
      <p:sp>
        <p:nvSpPr>
          <p:cNvPr id="76" name="AutoShape 65"/>
          <p:cNvSpPr>
            <a:spLocks noChangeArrowheads="1"/>
          </p:cNvSpPr>
          <p:nvPr/>
        </p:nvSpPr>
        <p:spPr bwMode="auto">
          <a:xfrm>
            <a:off x="3281522" y="32289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f3</a:t>
            </a:r>
          </a:p>
        </p:txBody>
      </p:sp>
      <p:sp>
        <p:nvSpPr>
          <p:cNvPr id="77" name="AutoShape 66"/>
          <p:cNvSpPr>
            <a:spLocks noChangeArrowheads="1"/>
          </p:cNvSpPr>
          <p:nvPr/>
        </p:nvSpPr>
        <p:spPr bwMode="auto">
          <a:xfrm>
            <a:off x="2900522" y="30003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f2</a:t>
            </a:r>
          </a:p>
        </p:txBody>
      </p:sp>
      <p:sp>
        <p:nvSpPr>
          <p:cNvPr id="78" name="AutoShape 67"/>
          <p:cNvSpPr>
            <a:spLocks noChangeArrowheads="1"/>
          </p:cNvSpPr>
          <p:nvPr/>
        </p:nvSpPr>
        <p:spPr bwMode="auto">
          <a:xfrm>
            <a:off x="2900522" y="34575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f1</a:t>
            </a:r>
          </a:p>
        </p:txBody>
      </p:sp>
      <p:sp>
        <p:nvSpPr>
          <p:cNvPr id="79" name="AutoShape 68"/>
          <p:cNvSpPr>
            <a:spLocks noChangeArrowheads="1"/>
          </p:cNvSpPr>
          <p:nvPr/>
        </p:nvSpPr>
        <p:spPr bwMode="auto">
          <a:xfrm>
            <a:off x="2519522" y="36861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f6</a:t>
            </a:r>
          </a:p>
        </p:txBody>
      </p:sp>
      <p:sp>
        <p:nvSpPr>
          <p:cNvPr id="80" name="AutoShape 69"/>
          <p:cNvSpPr>
            <a:spLocks noChangeArrowheads="1"/>
          </p:cNvSpPr>
          <p:nvPr/>
        </p:nvSpPr>
        <p:spPr bwMode="auto">
          <a:xfrm>
            <a:off x="2519522" y="32289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f7</a:t>
            </a:r>
          </a:p>
        </p:txBody>
      </p:sp>
      <p:sp>
        <p:nvSpPr>
          <p:cNvPr id="81" name="AutoShape 70"/>
          <p:cNvSpPr>
            <a:spLocks noChangeArrowheads="1"/>
          </p:cNvSpPr>
          <p:nvPr/>
        </p:nvSpPr>
        <p:spPr bwMode="auto">
          <a:xfrm>
            <a:off x="2900522" y="3914776"/>
            <a:ext cx="567954" cy="4572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f5</a:t>
            </a:r>
          </a:p>
        </p:txBody>
      </p:sp>
      <p:sp>
        <p:nvSpPr>
          <p:cNvPr id="82" name="Text Box 71"/>
          <p:cNvSpPr txBox="1">
            <a:spLocks noChangeArrowheads="1"/>
          </p:cNvSpPr>
          <p:nvPr/>
        </p:nvSpPr>
        <p:spPr bwMode="auto">
          <a:xfrm>
            <a:off x="271401" y="4940728"/>
            <a:ext cx="88337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Each cell is generally 4 to 8 miles in diameter with a lower limit around 2 miles. </a:t>
            </a:r>
          </a:p>
        </p:txBody>
      </p:sp>
    </p:spTree>
    <p:extLst>
      <p:ext uri="{BB962C8B-B14F-4D97-AF65-F5344CB8AC3E}">
        <p14:creationId xmlns:p14="http://schemas.microsoft.com/office/powerpoint/2010/main" val="40520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76178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2" y="991673"/>
            <a:ext cx="8005561" cy="481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6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76178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8650" y="40588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Problem with Smaller Clustersize</a:t>
            </a:r>
          </a:p>
        </p:txBody>
      </p:sp>
      <p:grpSp>
        <p:nvGrpSpPr>
          <p:cNvPr id="9" name="Group 181"/>
          <p:cNvGrpSpPr>
            <a:grpSpLocks/>
          </p:cNvGrpSpPr>
          <p:nvPr/>
        </p:nvGrpSpPr>
        <p:grpSpPr bwMode="auto">
          <a:xfrm>
            <a:off x="323850" y="1329808"/>
            <a:ext cx="4267200" cy="4852988"/>
            <a:chOff x="2508" y="966"/>
            <a:chExt cx="2688" cy="3057"/>
          </a:xfrm>
        </p:grpSpPr>
        <p:sp>
          <p:nvSpPr>
            <p:cNvPr id="11" name="AutoShape 87"/>
            <p:cNvSpPr>
              <a:spLocks noChangeArrowheads="1"/>
            </p:cNvSpPr>
            <p:nvPr/>
          </p:nvSpPr>
          <p:spPr bwMode="auto">
            <a:xfrm>
              <a:off x="2511" y="2499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" name="AutoShape 88"/>
            <p:cNvSpPr>
              <a:spLocks noChangeArrowheads="1"/>
            </p:cNvSpPr>
            <p:nvPr/>
          </p:nvSpPr>
          <p:spPr bwMode="auto">
            <a:xfrm>
              <a:off x="2517" y="2112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" name="AutoShape 89"/>
            <p:cNvSpPr>
              <a:spLocks noChangeArrowheads="1"/>
            </p:cNvSpPr>
            <p:nvPr/>
          </p:nvSpPr>
          <p:spPr bwMode="auto">
            <a:xfrm>
              <a:off x="2508" y="1728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90"/>
            <p:cNvSpPr>
              <a:spLocks noChangeArrowheads="1"/>
            </p:cNvSpPr>
            <p:nvPr/>
          </p:nvSpPr>
          <p:spPr bwMode="auto">
            <a:xfrm>
              <a:off x="2835" y="1917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91"/>
            <p:cNvSpPr>
              <a:spLocks noChangeArrowheads="1"/>
            </p:cNvSpPr>
            <p:nvPr/>
          </p:nvSpPr>
          <p:spPr bwMode="auto">
            <a:xfrm>
              <a:off x="2832" y="2301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92"/>
            <p:cNvSpPr>
              <a:spLocks noChangeArrowheads="1"/>
            </p:cNvSpPr>
            <p:nvPr/>
          </p:nvSpPr>
          <p:spPr bwMode="auto">
            <a:xfrm>
              <a:off x="2688" y="1863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93"/>
            <p:cNvSpPr>
              <a:spLocks noChangeArrowheads="1"/>
            </p:cNvSpPr>
            <p:nvPr/>
          </p:nvSpPr>
          <p:spPr bwMode="auto">
            <a:xfrm>
              <a:off x="2688" y="2226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94"/>
            <p:cNvSpPr>
              <a:spLocks noChangeArrowheads="1"/>
            </p:cNvSpPr>
            <p:nvPr/>
          </p:nvSpPr>
          <p:spPr bwMode="auto">
            <a:xfrm>
              <a:off x="2688" y="264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95"/>
            <p:cNvSpPr>
              <a:spLocks noChangeArrowheads="1"/>
            </p:cNvSpPr>
            <p:nvPr/>
          </p:nvSpPr>
          <p:spPr bwMode="auto">
            <a:xfrm>
              <a:off x="3006" y="243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96"/>
            <p:cNvSpPr>
              <a:spLocks noChangeArrowheads="1"/>
            </p:cNvSpPr>
            <p:nvPr/>
          </p:nvSpPr>
          <p:spPr bwMode="auto">
            <a:xfrm>
              <a:off x="3024" y="2034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2" name="AutoShape 97"/>
            <p:cNvSpPr>
              <a:spLocks noChangeArrowheads="1"/>
            </p:cNvSpPr>
            <p:nvPr/>
          </p:nvSpPr>
          <p:spPr bwMode="auto">
            <a:xfrm>
              <a:off x="3153" y="2103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3" name="AutoShape 98"/>
            <p:cNvSpPr>
              <a:spLocks noChangeArrowheads="1"/>
            </p:cNvSpPr>
            <p:nvPr/>
          </p:nvSpPr>
          <p:spPr bwMode="auto">
            <a:xfrm>
              <a:off x="3159" y="2478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4" name="AutoShape 99"/>
            <p:cNvSpPr>
              <a:spLocks noChangeArrowheads="1"/>
            </p:cNvSpPr>
            <p:nvPr/>
          </p:nvSpPr>
          <p:spPr bwMode="auto">
            <a:xfrm>
              <a:off x="3480" y="2679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5" name="AutoShape 100"/>
            <p:cNvSpPr>
              <a:spLocks noChangeArrowheads="1"/>
            </p:cNvSpPr>
            <p:nvPr/>
          </p:nvSpPr>
          <p:spPr bwMode="auto">
            <a:xfrm>
              <a:off x="3486" y="2292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101"/>
            <p:cNvSpPr>
              <a:spLocks noChangeArrowheads="1"/>
            </p:cNvSpPr>
            <p:nvPr/>
          </p:nvSpPr>
          <p:spPr bwMode="auto">
            <a:xfrm>
              <a:off x="3477" y="1908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102"/>
            <p:cNvSpPr>
              <a:spLocks noChangeArrowheads="1"/>
            </p:cNvSpPr>
            <p:nvPr/>
          </p:nvSpPr>
          <p:spPr bwMode="auto">
            <a:xfrm>
              <a:off x="3804" y="2097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103"/>
            <p:cNvSpPr>
              <a:spLocks noChangeArrowheads="1"/>
            </p:cNvSpPr>
            <p:nvPr/>
          </p:nvSpPr>
          <p:spPr bwMode="auto">
            <a:xfrm>
              <a:off x="3801" y="2481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9" name="AutoShape 104"/>
            <p:cNvSpPr>
              <a:spLocks noChangeArrowheads="1"/>
            </p:cNvSpPr>
            <p:nvPr/>
          </p:nvSpPr>
          <p:spPr bwMode="auto">
            <a:xfrm>
              <a:off x="3339" y="2607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105"/>
            <p:cNvSpPr>
              <a:spLocks noChangeArrowheads="1"/>
            </p:cNvSpPr>
            <p:nvPr/>
          </p:nvSpPr>
          <p:spPr bwMode="auto">
            <a:xfrm>
              <a:off x="3321" y="2244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106"/>
            <p:cNvSpPr>
              <a:spLocks noChangeArrowheads="1"/>
            </p:cNvSpPr>
            <p:nvPr/>
          </p:nvSpPr>
          <p:spPr bwMode="auto">
            <a:xfrm>
              <a:off x="3657" y="2043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107"/>
            <p:cNvSpPr>
              <a:spLocks noChangeArrowheads="1"/>
            </p:cNvSpPr>
            <p:nvPr/>
          </p:nvSpPr>
          <p:spPr bwMode="auto">
            <a:xfrm>
              <a:off x="3657" y="2406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108"/>
            <p:cNvSpPr>
              <a:spLocks noChangeArrowheads="1"/>
            </p:cNvSpPr>
            <p:nvPr/>
          </p:nvSpPr>
          <p:spPr bwMode="auto">
            <a:xfrm>
              <a:off x="3657" y="282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109"/>
            <p:cNvSpPr>
              <a:spLocks noChangeArrowheads="1"/>
            </p:cNvSpPr>
            <p:nvPr/>
          </p:nvSpPr>
          <p:spPr bwMode="auto">
            <a:xfrm>
              <a:off x="3975" y="261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110"/>
            <p:cNvSpPr>
              <a:spLocks noChangeArrowheads="1"/>
            </p:cNvSpPr>
            <p:nvPr/>
          </p:nvSpPr>
          <p:spPr bwMode="auto">
            <a:xfrm>
              <a:off x="3993" y="2214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111"/>
            <p:cNvSpPr>
              <a:spLocks noChangeArrowheads="1"/>
            </p:cNvSpPr>
            <p:nvPr/>
          </p:nvSpPr>
          <p:spPr bwMode="auto">
            <a:xfrm>
              <a:off x="2517" y="2871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112"/>
            <p:cNvSpPr>
              <a:spLocks noChangeArrowheads="1"/>
            </p:cNvSpPr>
            <p:nvPr/>
          </p:nvSpPr>
          <p:spPr bwMode="auto">
            <a:xfrm>
              <a:off x="2523" y="3246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113"/>
            <p:cNvSpPr>
              <a:spLocks noChangeArrowheads="1"/>
            </p:cNvSpPr>
            <p:nvPr/>
          </p:nvSpPr>
          <p:spPr bwMode="auto">
            <a:xfrm>
              <a:off x="2844" y="3447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114"/>
            <p:cNvSpPr>
              <a:spLocks noChangeArrowheads="1"/>
            </p:cNvSpPr>
            <p:nvPr/>
          </p:nvSpPr>
          <p:spPr bwMode="auto">
            <a:xfrm>
              <a:off x="2850" y="3060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115"/>
            <p:cNvSpPr>
              <a:spLocks noChangeArrowheads="1"/>
            </p:cNvSpPr>
            <p:nvPr/>
          </p:nvSpPr>
          <p:spPr bwMode="auto">
            <a:xfrm>
              <a:off x="2841" y="2676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116"/>
            <p:cNvSpPr>
              <a:spLocks noChangeArrowheads="1"/>
            </p:cNvSpPr>
            <p:nvPr/>
          </p:nvSpPr>
          <p:spPr bwMode="auto">
            <a:xfrm>
              <a:off x="3168" y="2865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117"/>
            <p:cNvSpPr>
              <a:spLocks noChangeArrowheads="1"/>
            </p:cNvSpPr>
            <p:nvPr/>
          </p:nvSpPr>
          <p:spPr bwMode="auto">
            <a:xfrm>
              <a:off x="3165" y="3249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118"/>
            <p:cNvSpPr>
              <a:spLocks noChangeArrowheads="1"/>
            </p:cNvSpPr>
            <p:nvPr/>
          </p:nvSpPr>
          <p:spPr bwMode="auto">
            <a:xfrm>
              <a:off x="2703" y="3375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119"/>
            <p:cNvSpPr>
              <a:spLocks noChangeArrowheads="1"/>
            </p:cNvSpPr>
            <p:nvPr/>
          </p:nvSpPr>
          <p:spPr bwMode="auto">
            <a:xfrm>
              <a:off x="2685" y="301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120"/>
            <p:cNvSpPr>
              <a:spLocks noChangeArrowheads="1"/>
            </p:cNvSpPr>
            <p:nvPr/>
          </p:nvSpPr>
          <p:spPr bwMode="auto">
            <a:xfrm>
              <a:off x="3021" y="2811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121"/>
            <p:cNvSpPr>
              <a:spLocks noChangeArrowheads="1"/>
            </p:cNvSpPr>
            <p:nvPr/>
          </p:nvSpPr>
          <p:spPr bwMode="auto">
            <a:xfrm>
              <a:off x="3021" y="3174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122"/>
            <p:cNvSpPr>
              <a:spLocks noChangeArrowheads="1"/>
            </p:cNvSpPr>
            <p:nvPr/>
          </p:nvSpPr>
          <p:spPr bwMode="auto">
            <a:xfrm>
              <a:off x="3021" y="358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123"/>
            <p:cNvSpPr>
              <a:spLocks noChangeArrowheads="1"/>
            </p:cNvSpPr>
            <p:nvPr/>
          </p:nvSpPr>
          <p:spPr bwMode="auto">
            <a:xfrm>
              <a:off x="3339" y="337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9" name="AutoShape 124"/>
            <p:cNvSpPr>
              <a:spLocks noChangeArrowheads="1"/>
            </p:cNvSpPr>
            <p:nvPr/>
          </p:nvSpPr>
          <p:spPr bwMode="auto">
            <a:xfrm>
              <a:off x="3357" y="298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0" name="AutoShape 125"/>
            <p:cNvSpPr>
              <a:spLocks noChangeArrowheads="1"/>
            </p:cNvSpPr>
            <p:nvPr/>
          </p:nvSpPr>
          <p:spPr bwMode="auto">
            <a:xfrm>
              <a:off x="3480" y="3063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1" name="AutoShape 126"/>
            <p:cNvSpPr>
              <a:spLocks noChangeArrowheads="1"/>
            </p:cNvSpPr>
            <p:nvPr/>
          </p:nvSpPr>
          <p:spPr bwMode="auto">
            <a:xfrm>
              <a:off x="3486" y="3438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2" name="AutoShape 127"/>
            <p:cNvSpPr>
              <a:spLocks noChangeArrowheads="1"/>
            </p:cNvSpPr>
            <p:nvPr/>
          </p:nvSpPr>
          <p:spPr bwMode="auto">
            <a:xfrm>
              <a:off x="3807" y="3639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3" name="AutoShape 128"/>
            <p:cNvSpPr>
              <a:spLocks noChangeArrowheads="1"/>
            </p:cNvSpPr>
            <p:nvPr/>
          </p:nvSpPr>
          <p:spPr bwMode="auto">
            <a:xfrm>
              <a:off x="3813" y="3252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4" name="AutoShape 129"/>
            <p:cNvSpPr>
              <a:spLocks noChangeArrowheads="1"/>
            </p:cNvSpPr>
            <p:nvPr/>
          </p:nvSpPr>
          <p:spPr bwMode="auto">
            <a:xfrm>
              <a:off x="3804" y="2868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5" name="AutoShape 130"/>
            <p:cNvSpPr>
              <a:spLocks noChangeArrowheads="1"/>
            </p:cNvSpPr>
            <p:nvPr/>
          </p:nvSpPr>
          <p:spPr bwMode="auto">
            <a:xfrm>
              <a:off x="4131" y="3057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6" name="AutoShape 131"/>
            <p:cNvSpPr>
              <a:spLocks noChangeArrowheads="1"/>
            </p:cNvSpPr>
            <p:nvPr/>
          </p:nvSpPr>
          <p:spPr bwMode="auto">
            <a:xfrm>
              <a:off x="4128" y="3441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7" name="AutoShape 132"/>
            <p:cNvSpPr>
              <a:spLocks noChangeArrowheads="1"/>
            </p:cNvSpPr>
            <p:nvPr/>
          </p:nvSpPr>
          <p:spPr bwMode="auto">
            <a:xfrm>
              <a:off x="3666" y="3567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8" name="AutoShape 133"/>
            <p:cNvSpPr>
              <a:spLocks noChangeArrowheads="1"/>
            </p:cNvSpPr>
            <p:nvPr/>
          </p:nvSpPr>
          <p:spPr bwMode="auto">
            <a:xfrm>
              <a:off x="3648" y="3204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9" name="AutoShape 134"/>
            <p:cNvSpPr>
              <a:spLocks noChangeArrowheads="1"/>
            </p:cNvSpPr>
            <p:nvPr/>
          </p:nvSpPr>
          <p:spPr bwMode="auto">
            <a:xfrm>
              <a:off x="3984" y="3003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0" name="AutoShape 135"/>
            <p:cNvSpPr>
              <a:spLocks noChangeArrowheads="1"/>
            </p:cNvSpPr>
            <p:nvPr/>
          </p:nvSpPr>
          <p:spPr bwMode="auto">
            <a:xfrm>
              <a:off x="3984" y="3366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1" name="AutoShape 136"/>
            <p:cNvSpPr>
              <a:spLocks noChangeArrowheads="1"/>
            </p:cNvSpPr>
            <p:nvPr/>
          </p:nvSpPr>
          <p:spPr bwMode="auto">
            <a:xfrm>
              <a:off x="3984" y="378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2" name="AutoShape 137"/>
            <p:cNvSpPr>
              <a:spLocks noChangeArrowheads="1"/>
            </p:cNvSpPr>
            <p:nvPr/>
          </p:nvSpPr>
          <p:spPr bwMode="auto">
            <a:xfrm>
              <a:off x="4302" y="357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3" name="AutoShape 138"/>
            <p:cNvSpPr>
              <a:spLocks noChangeArrowheads="1"/>
            </p:cNvSpPr>
            <p:nvPr/>
          </p:nvSpPr>
          <p:spPr bwMode="auto">
            <a:xfrm>
              <a:off x="4320" y="3174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4" name="AutoShape 139"/>
            <p:cNvSpPr>
              <a:spLocks noChangeArrowheads="1"/>
            </p:cNvSpPr>
            <p:nvPr/>
          </p:nvSpPr>
          <p:spPr bwMode="auto">
            <a:xfrm>
              <a:off x="4113" y="2301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5" name="AutoShape 140"/>
            <p:cNvSpPr>
              <a:spLocks noChangeArrowheads="1"/>
            </p:cNvSpPr>
            <p:nvPr/>
          </p:nvSpPr>
          <p:spPr bwMode="auto">
            <a:xfrm>
              <a:off x="4119" y="2676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6" name="AutoShape 141"/>
            <p:cNvSpPr>
              <a:spLocks noChangeArrowheads="1"/>
            </p:cNvSpPr>
            <p:nvPr/>
          </p:nvSpPr>
          <p:spPr bwMode="auto">
            <a:xfrm>
              <a:off x="4440" y="2877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7" name="AutoShape 142"/>
            <p:cNvSpPr>
              <a:spLocks noChangeArrowheads="1"/>
            </p:cNvSpPr>
            <p:nvPr/>
          </p:nvSpPr>
          <p:spPr bwMode="auto">
            <a:xfrm>
              <a:off x="4446" y="2490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8" name="AutoShape 143"/>
            <p:cNvSpPr>
              <a:spLocks noChangeArrowheads="1"/>
            </p:cNvSpPr>
            <p:nvPr/>
          </p:nvSpPr>
          <p:spPr bwMode="auto">
            <a:xfrm>
              <a:off x="4437" y="2106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9" name="AutoShape 144"/>
            <p:cNvSpPr>
              <a:spLocks noChangeArrowheads="1"/>
            </p:cNvSpPr>
            <p:nvPr/>
          </p:nvSpPr>
          <p:spPr bwMode="auto">
            <a:xfrm>
              <a:off x="4764" y="2295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0" name="AutoShape 145"/>
            <p:cNvSpPr>
              <a:spLocks noChangeArrowheads="1"/>
            </p:cNvSpPr>
            <p:nvPr/>
          </p:nvSpPr>
          <p:spPr bwMode="auto">
            <a:xfrm>
              <a:off x="4761" y="2679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1" name="AutoShape 146"/>
            <p:cNvSpPr>
              <a:spLocks noChangeArrowheads="1"/>
            </p:cNvSpPr>
            <p:nvPr/>
          </p:nvSpPr>
          <p:spPr bwMode="auto">
            <a:xfrm>
              <a:off x="4299" y="2805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2" name="AutoShape 147"/>
            <p:cNvSpPr>
              <a:spLocks noChangeArrowheads="1"/>
            </p:cNvSpPr>
            <p:nvPr/>
          </p:nvSpPr>
          <p:spPr bwMode="auto">
            <a:xfrm>
              <a:off x="4281" y="244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3" name="AutoShape 148"/>
            <p:cNvSpPr>
              <a:spLocks noChangeArrowheads="1"/>
            </p:cNvSpPr>
            <p:nvPr/>
          </p:nvSpPr>
          <p:spPr bwMode="auto">
            <a:xfrm>
              <a:off x="4617" y="2241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4" name="AutoShape 149"/>
            <p:cNvSpPr>
              <a:spLocks noChangeArrowheads="1"/>
            </p:cNvSpPr>
            <p:nvPr/>
          </p:nvSpPr>
          <p:spPr bwMode="auto">
            <a:xfrm>
              <a:off x="4617" y="2604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5" name="AutoShape 150"/>
            <p:cNvSpPr>
              <a:spLocks noChangeArrowheads="1"/>
            </p:cNvSpPr>
            <p:nvPr/>
          </p:nvSpPr>
          <p:spPr bwMode="auto">
            <a:xfrm>
              <a:off x="4617" y="301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6" name="AutoShape 151"/>
            <p:cNvSpPr>
              <a:spLocks noChangeArrowheads="1"/>
            </p:cNvSpPr>
            <p:nvPr/>
          </p:nvSpPr>
          <p:spPr bwMode="auto">
            <a:xfrm>
              <a:off x="4935" y="280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7" name="AutoShape 152"/>
            <p:cNvSpPr>
              <a:spLocks noChangeArrowheads="1"/>
            </p:cNvSpPr>
            <p:nvPr/>
          </p:nvSpPr>
          <p:spPr bwMode="auto">
            <a:xfrm>
              <a:off x="4953" y="241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8" name="AutoShape 153"/>
            <p:cNvSpPr>
              <a:spLocks noChangeArrowheads="1"/>
            </p:cNvSpPr>
            <p:nvPr/>
          </p:nvSpPr>
          <p:spPr bwMode="auto">
            <a:xfrm>
              <a:off x="3792" y="1335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9" name="AutoShape 154"/>
            <p:cNvSpPr>
              <a:spLocks noChangeArrowheads="1"/>
            </p:cNvSpPr>
            <p:nvPr/>
          </p:nvSpPr>
          <p:spPr bwMode="auto">
            <a:xfrm>
              <a:off x="3798" y="1710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0" name="AutoShape 155"/>
            <p:cNvSpPr>
              <a:spLocks noChangeArrowheads="1"/>
            </p:cNvSpPr>
            <p:nvPr/>
          </p:nvSpPr>
          <p:spPr bwMode="auto">
            <a:xfrm>
              <a:off x="4119" y="1911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1" name="AutoShape 156"/>
            <p:cNvSpPr>
              <a:spLocks noChangeArrowheads="1"/>
            </p:cNvSpPr>
            <p:nvPr/>
          </p:nvSpPr>
          <p:spPr bwMode="auto">
            <a:xfrm>
              <a:off x="4125" y="1524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2" name="AutoShape 157"/>
            <p:cNvSpPr>
              <a:spLocks noChangeArrowheads="1"/>
            </p:cNvSpPr>
            <p:nvPr/>
          </p:nvSpPr>
          <p:spPr bwMode="auto">
            <a:xfrm>
              <a:off x="4116" y="1140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3" name="AutoShape 158"/>
            <p:cNvSpPr>
              <a:spLocks noChangeArrowheads="1"/>
            </p:cNvSpPr>
            <p:nvPr/>
          </p:nvSpPr>
          <p:spPr bwMode="auto">
            <a:xfrm>
              <a:off x="4443" y="1329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4" name="AutoShape 159"/>
            <p:cNvSpPr>
              <a:spLocks noChangeArrowheads="1"/>
            </p:cNvSpPr>
            <p:nvPr/>
          </p:nvSpPr>
          <p:spPr bwMode="auto">
            <a:xfrm>
              <a:off x="4440" y="1713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5" name="AutoShape 160"/>
            <p:cNvSpPr>
              <a:spLocks noChangeArrowheads="1"/>
            </p:cNvSpPr>
            <p:nvPr/>
          </p:nvSpPr>
          <p:spPr bwMode="auto">
            <a:xfrm>
              <a:off x="3978" y="1839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6" name="AutoShape 161"/>
            <p:cNvSpPr>
              <a:spLocks noChangeArrowheads="1"/>
            </p:cNvSpPr>
            <p:nvPr/>
          </p:nvSpPr>
          <p:spPr bwMode="auto">
            <a:xfrm>
              <a:off x="3960" y="1476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7" name="AutoShape 162"/>
            <p:cNvSpPr>
              <a:spLocks noChangeArrowheads="1"/>
            </p:cNvSpPr>
            <p:nvPr/>
          </p:nvSpPr>
          <p:spPr bwMode="auto">
            <a:xfrm>
              <a:off x="4296" y="1275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8" name="AutoShape 163"/>
            <p:cNvSpPr>
              <a:spLocks noChangeArrowheads="1"/>
            </p:cNvSpPr>
            <p:nvPr/>
          </p:nvSpPr>
          <p:spPr bwMode="auto">
            <a:xfrm>
              <a:off x="4296" y="163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9" name="AutoShape 164"/>
            <p:cNvSpPr>
              <a:spLocks noChangeArrowheads="1"/>
            </p:cNvSpPr>
            <p:nvPr/>
          </p:nvSpPr>
          <p:spPr bwMode="auto">
            <a:xfrm>
              <a:off x="4296" y="205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0" name="AutoShape 165"/>
            <p:cNvSpPr>
              <a:spLocks noChangeArrowheads="1"/>
            </p:cNvSpPr>
            <p:nvPr/>
          </p:nvSpPr>
          <p:spPr bwMode="auto">
            <a:xfrm>
              <a:off x="4614" y="184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1" name="AutoShape 166"/>
            <p:cNvSpPr>
              <a:spLocks noChangeArrowheads="1"/>
            </p:cNvSpPr>
            <p:nvPr/>
          </p:nvSpPr>
          <p:spPr bwMode="auto">
            <a:xfrm>
              <a:off x="4632" y="1446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2" name="AutoShape 167"/>
            <p:cNvSpPr>
              <a:spLocks noChangeArrowheads="1"/>
            </p:cNvSpPr>
            <p:nvPr/>
          </p:nvSpPr>
          <p:spPr bwMode="auto">
            <a:xfrm>
              <a:off x="2823" y="1161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3" name="AutoShape 168"/>
            <p:cNvSpPr>
              <a:spLocks noChangeArrowheads="1"/>
            </p:cNvSpPr>
            <p:nvPr/>
          </p:nvSpPr>
          <p:spPr bwMode="auto">
            <a:xfrm>
              <a:off x="2829" y="1536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4" name="AutoShape 169"/>
            <p:cNvSpPr>
              <a:spLocks noChangeArrowheads="1"/>
            </p:cNvSpPr>
            <p:nvPr/>
          </p:nvSpPr>
          <p:spPr bwMode="auto">
            <a:xfrm>
              <a:off x="3150" y="1737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5" name="AutoShape 170"/>
            <p:cNvSpPr>
              <a:spLocks noChangeArrowheads="1"/>
            </p:cNvSpPr>
            <p:nvPr/>
          </p:nvSpPr>
          <p:spPr bwMode="auto">
            <a:xfrm>
              <a:off x="3156" y="1350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6" name="AutoShape 171"/>
            <p:cNvSpPr>
              <a:spLocks noChangeArrowheads="1"/>
            </p:cNvSpPr>
            <p:nvPr/>
          </p:nvSpPr>
          <p:spPr bwMode="auto">
            <a:xfrm>
              <a:off x="3147" y="966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7" name="AutoShape 172"/>
            <p:cNvSpPr>
              <a:spLocks noChangeArrowheads="1"/>
            </p:cNvSpPr>
            <p:nvPr/>
          </p:nvSpPr>
          <p:spPr bwMode="auto">
            <a:xfrm>
              <a:off x="3474" y="1155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8" name="AutoShape 173"/>
            <p:cNvSpPr>
              <a:spLocks noChangeArrowheads="1"/>
            </p:cNvSpPr>
            <p:nvPr/>
          </p:nvSpPr>
          <p:spPr bwMode="auto">
            <a:xfrm>
              <a:off x="3471" y="1539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9" name="AutoShape 174"/>
            <p:cNvSpPr>
              <a:spLocks noChangeArrowheads="1"/>
            </p:cNvSpPr>
            <p:nvPr/>
          </p:nvSpPr>
          <p:spPr bwMode="auto">
            <a:xfrm>
              <a:off x="3009" y="1665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0" name="AutoShape 175"/>
            <p:cNvSpPr>
              <a:spLocks noChangeArrowheads="1"/>
            </p:cNvSpPr>
            <p:nvPr/>
          </p:nvSpPr>
          <p:spPr bwMode="auto">
            <a:xfrm>
              <a:off x="2991" y="130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1" name="AutoShape 176"/>
            <p:cNvSpPr>
              <a:spLocks noChangeArrowheads="1"/>
            </p:cNvSpPr>
            <p:nvPr/>
          </p:nvSpPr>
          <p:spPr bwMode="auto">
            <a:xfrm>
              <a:off x="3327" y="1101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2" name="AutoShape 177"/>
            <p:cNvSpPr>
              <a:spLocks noChangeArrowheads="1"/>
            </p:cNvSpPr>
            <p:nvPr/>
          </p:nvSpPr>
          <p:spPr bwMode="auto">
            <a:xfrm>
              <a:off x="3327" y="1464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3" name="AutoShape 178"/>
            <p:cNvSpPr>
              <a:spLocks noChangeArrowheads="1"/>
            </p:cNvSpPr>
            <p:nvPr/>
          </p:nvSpPr>
          <p:spPr bwMode="auto">
            <a:xfrm>
              <a:off x="3327" y="187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4" name="AutoShape 179"/>
            <p:cNvSpPr>
              <a:spLocks noChangeArrowheads="1"/>
            </p:cNvSpPr>
            <p:nvPr/>
          </p:nvSpPr>
          <p:spPr bwMode="auto">
            <a:xfrm>
              <a:off x="3645" y="166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5" name="AutoShape 180"/>
            <p:cNvSpPr>
              <a:spLocks noChangeArrowheads="1"/>
            </p:cNvSpPr>
            <p:nvPr/>
          </p:nvSpPr>
          <p:spPr bwMode="auto">
            <a:xfrm>
              <a:off x="3663" y="127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06" name="AutoShape 182"/>
          <p:cNvSpPr>
            <a:spLocks noChangeArrowheads="1"/>
          </p:cNvSpPr>
          <p:nvPr/>
        </p:nvSpPr>
        <p:spPr bwMode="auto">
          <a:xfrm>
            <a:off x="4748213" y="376344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7" name="AutoShape 183"/>
          <p:cNvSpPr>
            <a:spLocks noChangeArrowheads="1"/>
          </p:cNvSpPr>
          <p:nvPr/>
        </p:nvSpPr>
        <p:spPr bwMode="auto">
          <a:xfrm>
            <a:off x="4757738" y="314908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8" name="AutoShape 184"/>
          <p:cNvSpPr>
            <a:spLocks noChangeArrowheads="1"/>
          </p:cNvSpPr>
          <p:nvPr/>
        </p:nvSpPr>
        <p:spPr bwMode="auto">
          <a:xfrm>
            <a:off x="4743450" y="253948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9" name="AutoShape 185"/>
          <p:cNvSpPr>
            <a:spLocks noChangeArrowheads="1"/>
          </p:cNvSpPr>
          <p:nvPr/>
        </p:nvSpPr>
        <p:spPr bwMode="auto">
          <a:xfrm>
            <a:off x="5262563" y="283952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0" name="AutoShape 186"/>
          <p:cNvSpPr>
            <a:spLocks noChangeArrowheads="1"/>
          </p:cNvSpPr>
          <p:nvPr/>
        </p:nvSpPr>
        <p:spPr bwMode="auto">
          <a:xfrm>
            <a:off x="5257800" y="344912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1" name="AutoShape 187"/>
          <p:cNvSpPr>
            <a:spLocks noChangeArrowheads="1"/>
          </p:cNvSpPr>
          <p:nvPr/>
        </p:nvSpPr>
        <p:spPr bwMode="auto">
          <a:xfrm>
            <a:off x="5029200" y="2753796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2" name="AutoShape 188"/>
          <p:cNvSpPr>
            <a:spLocks noChangeArrowheads="1"/>
          </p:cNvSpPr>
          <p:nvPr/>
        </p:nvSpPr>
        <p:spPr bwMode="auto">
          <a:xfrm>
            <a:off x="5029200" y="333005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3" name="AutoShape 189"/>
          <p:cNvSpPr>
            <a:spLocks noChangeArrowheads="1"/>
          </p:cNvSpPr>
          <p:nvPr/>
        </p:nvSpPr>
        <p:spPr bwMode="auto">
          <a:xfrm>
            <a:off x="5029200" y="398728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4" name="AutoShape 190"/>
          <p:cNvSpPr>
            <a:spLocks noChangeArrowheads="1"/>
          </p:cNvSpPr>
          <p:nvPr/>
        </p:nvSpPr>
        <p:spPr bwMode="auto">
          <a:xfrm>
            <a:off x="5534025" y="36539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5" name="AutoShape 191"/>
          <p:cNvSpPr>
            <a:spLocks noChangeArrowheads="1"/>
          </p:cNvSpPr>
          <p:nvPr/>
        </p:nvSpPr>
        <p:spPr bwMode="auto">
          <a:xfrm>
            <a:off x="5562600" y="302525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6" name="AutoShape 192"/>
          <p:cNvSpPr>
            <a:spLocks noChangeArrowheads="1"/>
          </p:cNvSpPr>
          <p:nvPr/>
        </p:nvSpPr>
        <p:spPr bwMode="auto">
          <a:xfrm>
            <a:off x="5767388" y="313479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7" name="AutoShape 193"/>
          <p:cNvSpPr>
            <a:spLocks noChangeArrowheads="1"/>
          </p:cNvSpPr>
          <p:nvPr/>
        </p:nvSpPr>
        <p:spPr bwMode="auto">
          <a:xfrm>
            <a:off x="5776913" y="3730108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8" name="AutoShape 194"/>
          <p:cNvSpPr>
            <a:spLocks noChangeArrowheads="1"/>
          </p:cNvSpPr>
          <p:nvPr/>
        </p:nvSpPr>
        <p:spPr bwMode="auto">
          <a:xfrm>
            <a:off x="6286500" y="404919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9" name="AutoShape 195"/>
          <p:cNvSpPr>
            <a:spLocks noChangeArrowheads="1"/>
          </p:cNvSpPr>
          <p:nvPr/>
        </p:nvSpPr>
        <p:spPr bwMode="auto">
          <a:xfrm>
            <a:off x="6296025" y="343483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0" name="AutoShape 196"/>
          <p:cNvSpPr>
            <a:spLocks noChangeArrowheads="1"/>
          </p:cNvSpPr>
          <p:nvPr/>
        </p:nvSpPr>
        <p:spPr bwMode="auto">
          <a:xfrm>
            <a:off x="6281738" y="282523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1" name="AutoShape 197"/>
          <p:cNvSpPr>
            <a:spLocks noChangeArrowheads="1"/>
          </p:cNvSpPr>
          <p:nvPr/>
        </p:nvSpPr>
        <p:spPr bwMode="auto">
          <a:xfrm>
            <a:off x="6800850" y="312527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2" name="AutoShape 198"/>
          <p:cNvSpPr>
            <a:spLocks noChangeArrowheads="1"/>
          </p:cNvSpPr>
          <p:nvPr/>
        </p:nvSpPr>
        <p:spPr bwMode="auto">
          <a:xfrm>
            <a:off x="6796088" y="373487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3" name="AutoShape 199"/>
          <p:cNvSpPr>
            <a:spLocks noChangeArrowheads="1"/>
          </p:cNvSpPr>
          <p:nvPr/>
        </p:nvSpPr>
        <p:spPr bwMode="auto">
          <a:xfrm>
            <a:off x="6062663" y="3934896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4" name="AutoShape 200"/>
          <p:cNvSpPr>
            <a:spLocks noChangeArrowheads="1"/>
          </p:cNvSpPr>
          <p:nvPr/>
        </p:nvSpPr>
        <p:spPr bwMode="auto">
          <a:xfrm>
            <a:off x="6034088" y="335863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5" name="AutoShape 201"/>
          <p:cNvSpPr>
            <a:spLocks noChangeArrowheads="1"/>
          </p:cNvSpPr>
          <p:nvPr/>
        </p:nvSpPr>
        <p:spPr bwMode="auto">
          <a:xfrm>
            <a:off x="6567488" y="3039546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6" name="AutoShape 202"/>
          <p:cNvSpPr>
            <a:spLocks noChangeArrowheads="1"/>
          </p:cNvSpPr>
          <p:nvPr/>
        </p:nvSpPr>
        <p:spPr bwMode="auto">
          <a:xfrm>
            <a:off x="6567488" y="36158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7" name="AutoShape 203"/>
          <p:cNvSpPr>
            <a:spLocks noChangeArrowheads="1"/>
          </p:cNvSpPr>
          <p:nvPr/>
        </p:nvSpPr>
        <p:spPr bwMode="auto">
          <a:xfrm>
            <a:off x="6567488" y="427303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8" name="AutoShape 204"/>
          <p:cNvSpPr>
            <a:spLocks noChangeArrowheads="1"/>
          </p:cNvSpPr>
          <p:nvPr/>
        </p:nvSpPr>
        <p:spPr bwMode="auto">
          <a:xfrm>
            <a:off x="7072313" y="393965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9" name="AutoShape 205"/>
          <p:cNvSpPr>
            <a:spLocks noChangeArrowheads="1"/>
          </p:cNvSpPr>
          <p:nvPr/>
        </p:nvSpPr>
        <p:spPr bwMode="auto">
          <a:xfrm>
            <a:off x="7100888" y="33110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0" name="AutoShape 206"/>
          <p:cNvSpPr>
            <a:spLocks noChangeArrowheads="1"/>
          </p:cNvSpPr>
          <p:nvPr/>
        </p:nvSpPr>
        <p:spPr bwMode="auto">
          <a:xfrm>
            <a:off x="4757738" y="435399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1" name="AutoShape 207"/>
          <p:cNvSpPr>
            <a:spLocks noChangeArrowheads="1"/>
          </p:cNvSpPr>
          <p:nvPr/>
        </p:nvSpPr>
        <p:spPr bwMode="auto">
          <a:xfrm>
            <a:off x="4767263" y="4949308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2" name="AutoShape 208"/>
          <p:cNvSpPr>
            <a:spLocks noChangeArrowheads="1"/>
          </p:cNvSpPr>
          <p:nvPr/>
        </p:nvSpPr>
        <p:spPr bwMode="auto">
          <a:xfrm>
            <a:off x="5276850" y="526839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3" name="AutoShape 209"/>
          <p:cNvSpPr>
            <a:spLocks noChangeArrowheads="1"/>
          </p:cNvSpPr>
          <p:nvPr/>
        </p:nvSpPr>
        <p:spPr bwMode="auto">
          <a:xfrm>
            <a:off x="5286375" y="465403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4" name="AutoShape 210"/>
          <p:cNvSpPr>
            <a:spLocks noChangeArrowheads="1"/>
          </p:cNvSpPr>
          <p:nvPr/>
        </p:nvSpPr>
        <p:spPr bwMode="auto">
          <a:xfrm>
            <a:off x="5272088" y="404443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5" name="AutoShape 211"/>
          <p:cNvSpPr>
            <a:spLocks noChangeArrowheads="1"/>
          </p:cNvSpPr>
          <p:nvPr/>
        </p:nvSpPr>
        <p:spPr bwMode="auto">
          <a:xfrm>
            <a:off x="5791200" y="434447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6" name="AutoShape 212"/>
          <p:cNvSpPr>
            <a:spLocks noChangeArrowheads="1"/>
          </p:cNvSpPr>
          <p:nvPr/>
        </p:nvSpPr>
        <p:spPr bwMode="auto">
          <a:xfrm>
            <a:off x="5786438" y="495407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7" name="AutoShape 213"/>
          <p:cNvSpPr>
            <a:spLocks noChangeArrowheads="1"/>
          </p:cNvSpPr>
          <p:nvPr/>
        </p:nvSpPr>
        <p:spPr bwMode="auto">
          <a:xfrm>
            <a:off x="5053013" y="5154096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8" name="AutoShape 214"/>
          <p:cNvSpPr>
            <a:spLocks noChangeArrowheads="1"/>
          </p:cNvSpPr>
          <p:nvPr/>
        </p:nvSpPr>
        <p:spPr bwMode="auto">
          <a:xfrm>
            <a:off x="5024438" y="457783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9" name="AutoShape 215"/>
          <p:cNvSpPr>
            <a:spLocks noChangeArrowheads="1"/>
          </p:cNvSpPr>
          <p:nvPr/>
        </p:nvSpPr>
        <p:spPr bwMode="auto">
          <a:xfrm>
            <a:off x="5557838" y="4258746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0" name="AutoShape 216"/>
          <p:cNvSpPr>
            <a:spLocks noChangeArrowheads="1"/>
          </p:cNvSpPr>
          <p:nvPr/>
        </p:nvSpPr>
        <p:spPr bwMode="auto">
          <a:xfrm>
            <a:off x="5557838" y="48350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1" name="AutoShape 217"/>
          <p:cNvSpPr>
            <a:spLocks noChangeArrowheads="1"/>
          </p:cNvSpPr>
          <p:nvPr/>
        </p:nvSpPr>
        <p:spPr bwMode="auto">
          <a:xfrm>
            <a:off x="5557838" y="549223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2" name="AutoShape 218"/>
          <p:cNvSpPr>
            <a:spLocks noChangeArrowheads="1"/>
          </p:cNvSpPr>
          <p:nvPr/>
        </p:nvSpPr>
        <p:spPr bwMode="auto">
          <a:xfrm>
            <a:off x="6062663" y="515885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3" name="AutoShape 219"/>
          <p:cNvSpPr>
            <a:spLocks noChangeArrowheads="1"/>
          </p:cNvSpPr>
          <p:nvPr/>
        </p:nvSpPr>
        <p:spPr bwMode="auto">
          <a:xfrm>
            <a:off x="6091238" y="45302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4" name="AutoShape 220"/>
          <p:cNvSpPr>
            <a:spLocks noChangeArrowheads="1"/>
          </p:cNvSpPr>
          <p:nvPr/>
        </p:nvSpPr>
        <p:spPr bwMode="auto">
          <a:xfrm>
            <a:off x="6286500" y="465879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5" name="AutoShape 221"/>
          <p:cNvSpPr>
            <a:spLocks noChangeArrowheads="1"/>
          </p:cNvSpPr>
          <p:nvPr/>
        </p:nvSpPr>
        <p:spPr bwMode="auto">
          <a:xfrm>
            <a:off x="6296025" y="5254108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6" name="AutoShape 222"/>
          <p:cNvSpPr>
            <a:spLocks noChangeArrowheads="1"/>
          </p:cNvSpPr>
          <p:nvPr/>
        </p:nvSpPr>
        <p:spPr bwMode="auto">
          <a:xfrm>
            <a:off x="6805613" y="557319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7" name="AutoShape 223"/>
          <p:cNvSpPr>
            <a:spLocks noChangeArrowheads="1"/>
          </p:cNvSpPr>
          <p:nvPr/>
        </p:nvSpPr>
        <p:spPr bwMode="auto">
          <a:xfrm>
            <a:off x="6815138" y="495883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8" name="AutoShape 224"/>
          <p:cNvSpPr>
            <a:spLocks noChangeArrowheads="1"/>
          </p:cNvSpPr>
          <p:nvPr/>
        </p:nvSpPr>
        <p:spPr bwMode="auto">
          <a:xfrm>
            <a:off x="6800850" y="434923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9" name="AutoShape 225"/>
          <p:cNvSpPr>
            <a:spLocks noChangeArrowheads="1"/>
          </p:cNvSpPr>
          <p:nvPr/>
        </p:nvSpPr>
        <p:spPr bwMode="auto">
          <a:xfrm>
            <a:off x="7319963" y="464927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0" name="AutoShape 226"/>
          <p:cNvSpPr>
            <a:spLocks noChangeArrowheads="1"/>
          </p:cNvSpPr>
          <p:nvPr/>
        </p:nvSpPr>
        <p:spPr bwMode="auto">
          <a:xfrm>
            <a:off x="7315200" y="525887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1" name="AutoShape 227"/>
          <p:cNvSpPr>
            <a:spLocks noChangeArrowheads="1"/>
          </p:cNvSpPr>
          <p:nvPr/>
        </p:nvSpPr>
        <p:spPr bwMode="auto">
          <a:xfrm>
            <a:off x="6581775" y="5458896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2" name="AutoShape 228"/>
          <p:cNvSpPr>
            <a:spLocks noChangeArrowheads="1"/>
          </p:cNvSpPr>
          <p:nvPr/>
        </p:nvSpPr>
        <p:spPr bwMode="auto">
          <a:xfrm>
            <a:off x="6553200" y="488263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3" name="AutoShape 229"/>
          <p:cNvSpPr>
            <a:spLocks noChangeArrowheads="1"/>
          </p:cNvSpPr>
          <p:nvPr/>
        </p:nvSpPr>
        <p:spPr bwMode="auto">
          <a:xfrm>
            <a:off x="7086600" y="4563546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4" name="AutoShape 230"/>
          <p:cNvSpPr>
            <a:spLocks noChangeArrowheads="1"/>
          </p:cNvSpPr>
          <p:nvPr/>
        </p:nvSpPr>
        <p:spPr bwMode="auto">
          <a:xfrm>
            <a:off x="7086600" y="51398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5" name="AutoShape 231"/>
          <p:cNvSpPr>
            <a:spLocks noChangeArrowheads="1"/>
          </p:cNvSpPr>
          <p:nvPr/>
        </p:nvSpPr>
        <p:spPr bwMode="auto">
          <a:xfrm>
            <a:off x="7086600" y="579703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6" name="AutoShape 232"/>
          <p:cNvSpPr>
            <a:spLocks noChangeArrowheads="1"/>
          </p:cNvSpPr>
          <p:nvPr/>
        </p:nvSpPr>
        <p:spPr bwMode="auto">
          <a:xfrm>
            <a:off x="7591425" y="546365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7" name="AutoShape 233"/>
          <p:cNvSpPr>
            <a:spLocks noChangeArrowheads="1"/>
          </p:cNvSpPr>
          <p:nvPr/>
        </p:nvSpPr>
        <p:spPr bwMode="auto">
          <a:xfrm>
            <a:off x="7620000" y="48350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8" name="AutoShape 234"/>
          <p:cNvSpPr>
            <a:spLocks noChangeArrowheads="1"/>
          </p:cNvSpPr>
          <p:nvPr/>
        </p:nvSpPr>
        <p:spPr bwMode="auto">
          <a:xfrm>
            <a:off x="7291388" y="344912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9" name="AutoShape 235"/>
          <p:cNvSpPr>
            <a:spLocks noChangeArrowheads="1"/>
          </p:cNvSpPr>
          <p:nvPr/>
        </p:nvSpPr>
        <p:spPr bwMode="auto">
          <a:xfrm>
            <a:off x="7300913" y="404443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0" name="AutoShape 236"/>
          <p:cNvSpPr>
            <a:spLocks noChangeArrowheads="1"/>
          </p:cNvSpPr>
          <p:nvPr/>
        </p:nvSpPr>
        <p:spPr bwMode="auto">
          <a:xfrm>
            <a:off x="7810500" y="436352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1" name="AutoShape 237"/>
          <p:cNvSpPr>
            <a:spLocks noChangeArrowheads="1"/>
          </p:cNvSpPr>
          <p:nvPr/>
        </p:nvSpPr>
        <p:spPr bwMode="auto">
          <a:xfrm>
            <a:off x="7820025" y="3749158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2" name="AutoShape 238"/>
          <p:cNvSpPr>
            <a:spLocks noChangeArrowheads="1"/>
          </p:cNvSpPr>
          <p:nvPr/>
        </p:nvSpPr>
        <p:spPr bwMode="auto">
          <a:xfrm>
            <a:off x="7805738" y="3139558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3" name="AutoShape 239"/>
          <p:cNvSpPr>
            <a:spLocks noChangeArrowheads="1"/>
          </p:cNvSpPr>
          <p:nvPr/>
        </p:nvSpPr>
        <p:spPr bwMode="auto">
          <a:xfrm>
            <a:off x="8324850" y="343959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4" name="AutoShape 240"/>
          <p:cNvSpPr>
            <a:spLocks noChangeArrowheads="1"/>
          </p:cNvSpPr>
          <p:nvPr/>
        </p:nvSpPr>
        <p:spPr bwMode="auto">
          <a:xfrm>
            <a:off x="8320088" y="404919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5" name="AutoShape 241"/>
          <p:cNvSpPr>
            <a:spLocks noChangeArrowheads="1"/>
          </p:cNvSpPr>
          <p:nvPr/>
        </p:nvSpPr>
        <p:spPr bwMode="auto">
          <a:xfrm>
            <a:off x="7586663" y="4249221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6" name="AutoShape 242"/>
          <p:cNvSpPr>
            <a:spLocks noChangeArrowheads="1"/>
          </p:cNvSpPr>
          <p:nvPr/>
        </p:nvSpPr>
        <p:spPr bwMode="auto">
          <a:xfrm>
            <a:off x="7558088" y="367295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7" name="AutoShape 243"/>
          <p:cNvSpPr>
            <a:spLocks noChangeArrowheads="1"/>
          </p:cNvSpPr>
          <p:nvPr/>
        </p:nvSpPr>
        <p:spPr bwMode="auto">
          <a:xfrm>
            <a:off x="8091488" y="3353871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8" name="AutoShape 244"/>
          <p:cNvSpPr>
            <a:spLocks noChangeArrowheads="1"/>
          </p:cNvSpPr>
          <p:nvPr/>
        </p:nvSpPr>
        <p:spPr bwMode="auto">
          <a:xfrm>
            <a:off x="8091488" y="393013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9" name="AutoShape 245"/>
          <p:cNvSpPr>
            <a:spLocks noChangeArrowheads="1"/>
          </p:cNvSpPr>
          <p:nvPr/>
        </p:nvSpPr>
        <p:spPr bwMode="auto">
          <a:xfrm>
            <a:off x="8091488" y="458735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0" name="AutoShape 246"/>
          <p:cNvSpPr>
            <a:spLocks noChangeArrowheads="1"/>
          </p:cNvSpPr>
          <p:nvPr/>
        </p:nvSpPr>
        <p:spPr bwMode="auto">
          <a:xfrm>
            <a:off x="8596313" y="425398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1" name="AutoShape 247"/>
          <p:cNvSpPr>
            <a:spLocks noChangeArrowheads="1"/>
          </p:cNvSpPr>
          <p:nvPr/>
        </p:nvSpPr>
        <p:spPr bwMode="auto">
          <a:xfrm>
            <a:off x="8624888" y="362533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2" name="AutoShape 248"/>
          <p:cNvSpPr>
            <a:spLocks noChangeArrowheads="1"/>
          </p:cNvSpPr>
          <p:nvPr/>
        </p:nvSpPr>
        <p:spPr bwMode="auto">
          <a:xfrm>
            <a:off x="6781800" y="191559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3" name="AutoShape 249"/>
          <p:cNvSpPr>
            <a:spLocks noChangeArrowheads="1"/>
          </p:cNvSpPr>
          <p:nvPr/>
        </p:nvSpPr>
        <p:spPr bwMode="auto">
          <a:xfrm>
            <a:off x="6791325" y="2510908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4" name="AutoShape 250"/>
          <p:cNvSpPr>
            <a:spLocks noChangeArrowheads="1"/>
          </p:cNvSpPr>
          <p:nvPr/>
        </p:nvSpPr>
        <p:spPr bwMode="auto">
          <a:xfrm>
            <a:off x="7300913" y="282999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5" name="AutoShape 251"/>
          <p:cNvSpPr>
            <a:spLocks noChangeArrowheads="1"/>
          </p:cNvSpPr>
          <p:nvPr/>
        </p:nvSpPr>
        <p:spPr bwMode="auto">
          <a:xfrm>
            <a:off x="7310438" y="221563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6" name="AutoShape 252"/>
          <p:cNvSpPr>
            <a:spLocks noChangeArrowheads="1"/>
          </p:cNvSpPr>
          <p:nvPr/>
        </p:nvSpPr>
        <p:spPr bwMode="auto">
          <a:xfrm>
            <a:off x="7296150" y="160603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7" name="AutoShape 253"/>
          <p:cNvSpPr>
            <a:spLocks noChangeArrowheads="1"/>
          </p:cNvSpPr>
          <p:nvPr/>
        </p:nvSpPr>
        <p:spPr bwMode="auto">
          <a:xfrm>
            <a:off x="7815263" y="190607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8" name="AutoShape 254"/>
          <p:cNvSpPr>
            <a:spLocks noChangeArrowheads="1"/>
          </p:cNvSpPr>
          <p:nvPr/>
        </p:nvSpPr>
        <p:spPr bwMode="auto">
          <a:xfrm>
            <a:off x="7810500" y="251567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9" name="AutoShape 255"/>
          <p:cNvSpPr>
            <a:spLocks noChangeArrowheads="1"/>
          </p:cNvSpPr>
          <p:nvPr/>
        </p:nvSpPr>
        <p:spPr bwMode="auto">
          <a:xfrm>
            <a:off x="7077075" y="2715696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0" name="AutoShape 256"/>
          <p:cNvSpPr>
            <a:spLocks noChangeArrowheads="1"/>
          </p:cNvSpPr>
          <p:nvPr/>
        </p:nvSpPr>
        <p:spPr bwMode="auto">
          <a:xfrm>
            <a:off x="7048500" y="213943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1" name="AutoShape 257"/>
          <p:cNvSpPr>
            <a:spLocks noChangeArrowheads="1"/>
          </p:cNvSpPr>
          <p:nvPr/>
        </p:nvSpPr>
        <p:spPr bwMode="auto">
          <a:xfrm>
            <a:off x="7581900" y="1820346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2" name="AutoShape 258"/>
          <p:cNvSpPr>
            <a:spLocks noChangeArrowheads="1"/>
          </p:cNvSpPr>
          <p:nvPr/>
        </p:nvSpPr>
        <p:spPr bwMode="auto">
          <a:xfrm>
            <a:off x="7581900" y="23966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3" name="AutoShape 259"/>
          <p:cNvSpPr>
            <a:spLocks noChangeArrowheads="1"/>
          </p:cNvSpPr>
          <p:nvPr/>
        </p:nvSpPr>
        <p:spPr bwMode="auto">
          <a:xfrm>
            <a:off x="7581900" y="305383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4" name="AutoShape 260"/>
          <p:cNvSpPr>
            <a:spLocks noChangeArrowheads="1"/>
          </p:cNvSpPr>
          <p:nvPr/>
        </p:nvSpPr>
        <p:spPr bwMode="auto">
          <a:xfrm>
            <a:off x="8086725" y="272045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5" name="AutoShape 261"/>
          <p:cNvSpPr>
            <a:spLocks noChangeArrowheads="1"/>
          </p:cNvSpPr>
          <p:nvPr/>
        </p:nvSpPr>
        <p:spPr bwMode="auto">
          <a:xfrm>
            <a:off x="8115300" y="20918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6" name="AutoShape 262"/>
          <p:cNvSpPr>
            <a:spLocks noChangeArrowheads="1"/>
          </p:cNvSpPr>
          <p:nvPr/>
        </p:nvSpPr>
        <p:spPr bwMode="auto">
          <a:xfrm>
            <a:off x="5243513" y="163937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7" name="AutoShape 263"/>
          <p:cNvSpPr>
            <a:spLocks noChangeArrowheads="1"/>
          </p:cNvSpPr>
          <p:nvPr/>
        </p:nvSpPr>
        <p:spPr bwMode="auto">
          <a:xfrm>
            <a:off x="5253038" y="2234683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8" name="AutoShape 264"/>
          <p:cNvSpPr>
            <a:spLocks noChangeArrowheads="1"/>
          </p:cNvSpPr>
          <p:nvPr/>
        </p:nvSpPr>
        <p:spPr bwMode="auto">
          <a:xfrm>
            <a:off x="5762625" y="2553771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9" name="AutoShape 265"/>
          <p:cNvSpPr>
            <a:spLocks noChangeArrowheads="1"/>
          </p:cNvSpPr>
          <p:nvPr/>
        </p:nvSpPr>
        <p:spPr bwMode="auto">
          <a:xfrm>
            <a:off x="5772150" y="1939408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0" name="AutoShape 266"/>
          <p:cNvSpPr>
            <a:spLocks noChangeArrowheads="1"/>
          </p:cNvSpPr>
          <p:nvPr/>
        </p:nvSpPr>
        <p:spPr bwMode="auto">
          <a:xfrm>
            <a:off x="5757863" y="1329808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1" name="AutoShape 267"/>
          <p:cNvSpPr>
            <a:spLocks noChangeArrowheads="1"/>
          </p:cNvSpPr>
          <p:nvPr/>
        </p:nvSpPr>
        <p:spPr bwMode="auto">
          <a:xfrm>
            <a:off x="6276975" y="162984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2" name="AutoShape 268"/>
          <p:cNvSpPr>
            <a:spLocks noChangeArrowheads="1"/>
          </p:cNvSpPr>
          <p:nvPr/>
        </p:nvSpPr>
        <p:spPr bwMode="auto">
          <a:xfrm>
            <a:off x="6272213" y="2239446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3" name="AutoShape 269"/>
          <p:cNvSpPr>
            <a:spLocks noChangeArrowheads="1"/>
          </p:cNvSpPr>
          <p:nvPr/>
        </p:nvSpPr>
        <p:spPr bwMode="auto">
          <a:xfrm>
            <a:off x="5538788" y="2439471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4" name="AutoShape 270"/>
          <p:cNvSpPr>
            <a:spLocks noChangeArrowheads="1"/>
          </p:cNvSpPr>
          <p:nvPr/>
        </p:nvSpPr>
        <p:spPr bwMode="auto">
          <a:xfrm>
            <a:off x="5510213" y="18632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5" name="AutoShape 271"/>
          <p:cNvSpPr>
            <a:spLocks noChangeArrowheads="1"/>
          </p:cNvSpPr>
          <p:nvPr/>
        </p:nvSpPr>
        <p:spPr bwMode="auto">
          <a:xfrm>
            <a:off x="6043613" y="1544121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6" name="AutoShape 272"/>
          <p:cNvSpPr>
            <a:spLocks noChangeArrowheads="1"/>
          </p:cNvSpPr>
          <p:nvPr/>
        </p:nvSpPr>
        <p:spPr bwMode="auto">
          <a:xfrm>
            <a:off x="6043613" y="212038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7" name="AutoShape 273"/>
          <p:cNvSpPr>
            <a:spLocks noChangeArrowheads="1"/>
          </p:cNvSpPr>
          <p:nvPr/>
        </p:nvSpPr>
        <p:spPr bwMode="auto">
          <a:xfrm>
            <a:off x="6043613" y="27776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8" name="AutoShape 274"/>
          <p:cNvSpPr>
            <a:spLocks noChangeArrowheads="1"/>
          </p:cNvSpPr>
          <p:nvPr/>
        </p:nvSpPr>
        <p:spPr bwMode="auto">
          <a:xfrm>
            <a:off x="6548438" y="244423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9" name="AutoShape 275"/>
          <p:cNvSpPr>
            <a:spLocks noChangeArrowheads="1"/>
          </p:cNvSpPr>
          <p:nvPr/>
        </p:nvSpPr>
        <p:spPr bwMode="auto">
          <a:xfrm>
            <a:off x="6577013" y="181558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0" name="Line 276"/>
          <p:cNvSpPr>
            <a:spLocks noChangeShapeType="1"/>
          </p:cNvSpPr>
          <p:nvPr/>
        </p:nvSpPr>
        <p:spPr bwMode="auto">
          <a:xfrm flipH="1">
            <a:off x="2228850" y="2539483"/>
            <a:ext cx="9906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1" name="Line 277"/>
          <p:cNvSpPr>
            <a:spLocks noChangeShapeType="1"/>
          </p:cNvSpPr>
          <p:nvPr/>
        </p:nvSpPr>
        <p:spPr bwMode="auto">
          <a:xfrm flipH="1" flipV="1">
            <a:off x="2228850" y="3682483"/>
            <a:ext cx="15240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2" name="Line 278"/>
          <p:cNvSpPr>
            <a:spLocks noChangeShapeType="1"/>
          </p:cNvSpPr>
          <p:nvPr/>
        </p:nvSpPr>
        <p:spPr bwMode="auto">
          <a:xfrm flipH="1" flipV="1">
            <a:off x="2228850" y="3682483"/>
            <a:ext cx="53340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3" name="Line 279"/>
          <p:cNvSpPr>
            <a:spLocks noChangeShapeType="1"/>
          </p:cNvSpPr>
          <p:nvPr/>
        </p:nvSpPr>
        <p:spPr bwMode="auto">
          <a:xfrm flipV="1">
            <a:off x="1162050" y="3682483"/>
            <a:ext cx="10668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4" name="Line 280"/>
          <p:cNvSpPr>
            <a:spLocks noChangeShapeType="1"/>
          </p:cNvSpPr>
          <p:nvPr/>
        </p:nvSpPr>
        <p:spPr bwMode="auto">
          <a:xfrm>
            <a:off x="704850" y="3453883"/>
            <a:ext cx="15240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5" name="Line 281"/>
          <p:cNvSpPr>
            <a:spLocks noChangeShapeType="1"/>
          </p:cNvSpPr>
          <p:nvPr/>
        </p:nvSpPr>
        <p:spPr bwMode="auto">
          <a:xfrm>
            <a:off x="1695450" y="2234683"/>
            <a:ext cx="5334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6" name="Line 282"/>
          <p:cNvSpPr>
            <a:spLocks noChangeShapeType="1"/>
          </p:cNvSpPr>
          <p:nvPr/>
        </p:nvSpPr>
        <p:spPr bwMode="auto">
          <a:xfrm flipH="1">
            <a:off x="6648450" y="2844283"/>
            <a:ext cx="5334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7" name="Line 283"/>
          <p:cNvSpPr>
            <a:spLocks noChangeShapeType="1"/>
          </p:cNvSpPr>
          <p:nvPr/>
        </p:nvSpPr>
        <p:spPr bwMode="auto">
          <a:xfrm flipH="1">
            <a:off x="6648450" y="3758683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8" name="Line 284"/>
          <p:cNvSpPr>
            <a:spLocks noChangeShapeType="1"/>
          </p:cNvSpPr>
          <p:nvPr/>
        </p:nvSpPr>
        <p:spPr bwMode="auto">
          <a:xfrm flipV="1">
            <a:off x="6648450" y="3758683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9" name="Line 285"/>
          <p:cNvSpPr>
            <a:spLocks noChangeShapeType="1"/>
          </p:cNvSpPr>
          <p:nvPr/>
        </p:nvSpPr>
        <p:spPr bwMode="auto">
          <a:xfrm flipV="1">
            <a:off x="5657850" y="3758683"/>
            <a:ext cx="9906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0" name="Line 286"/>
          <p:cNvSpPr>
            <a:spLocks noChangeShapeType="1"/>
          </p:cNvSpPr>
          <p:nvPr/>
        </p:nvSpPr>
        <p:spPr bwMode="auto">
          <a:xfrm>
            <a:off x="5657850" y="3149083"/>
            <a:ext cx="9906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1" name="Line 287"/>
          <p:cNvSpPr>
            <a:spLocks noChangeShapeType="1"/>
          </p:cNvSpPr>
          <p:nvPr/>
        </p:nvSpPr>
        <p:spPr bwMode="auto">
          <a:xfrm>
            <a:off x="6115050" y="2234683"/>
            <a:ext cx="53340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2" name="Text Box 288"/>
          <p:cNvSpPr txBox="1">
            <a:spLocks noChangeArrowheads="1"/>
          </p:cNvSpPr>
          <p:nvPr/>
        </p:nvSpPr>
        <p:spPr bwMode="auto">
          <a:xfrm>
            <a:off x="704850" y="6184383"/>
            <a:ext cx="72421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Interfering cells are closer by when clustersize is smaller.</a:t>
            </a:r>
          </a:p>
        </p:txBody>
      </p:sp>
    </p:spTree>
    <p:extLst>
      <p:ext uri="{BB962C8B-B14F-4D97-AF65-F5344CB8AC3E}">
        <p14:creationId xmlns:p14="http://schemas.microsoft.com/office/powerpoint/2010/main" val="36181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76178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60953"/>
            <a:ext cx="9029700" cy="565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6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76178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953"/>
            <a:ext cx="9144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2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1681" y="74434"/>
            <a:ext cx="654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Generation (1G) Cellular Networks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4775"/>
            <a:ext cx="89508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Were introduced in 1980s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This started with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the </a:t>
            </a:r>
            <a:r>
              <a:rPr lang="en-US" sz="2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Advanced </a:t>
            </a:r>
            <a:r>
              <a:rPr lang="en-US" sz="2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Mobile Phone Service (AMPS)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that was invented at Bell Labs and first installed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in 1982</a:t>
            </a:r>
            <a:endParaRPr lang="en-US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AMPS has also been used in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England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and Japan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key </a:t>
            </a:r>
            <a:r>
              <a:rPr lang="en-US" sz="2400" dirty="0">
                <a:latin typeface="Constantia" panose="02030602050306030303" pitchFamily="18" charset="0"/>
              </a:rPr>
              <a:t>idea of 1G </a:t>
            </a:r>
            <a:r>
              <a:rPr lang="en-US" sz="2400" dirty="0" smtClean="0">
                <a:latin typeface="Constantia" panose="02030602050306030303" pitchFamily="18" charset="0"/>
              </a:rPr>
              <a:t>is </a:t>
            </a:r>
            <a:r>
              <a:rPr lang="en-US" sz="2400" dirty="0">
                <a:latin typeface="Constantia" panose="02030602050306030303" pitchFamily="18" charset="0"/>
              </a:rPr>
              <a:t>that the geographical area is divided into cells (</a:t>
            </a:r>
            <a:r>
              <a:rPr lang="en-US" sz="2400" dirty="0" smtClean="0">
                <a:latin typeface="Constantia" panose="02030602050306030303" pitchFamily="18" charset="0"/>
              </a:rPr>
              <a:t>typically 10-25km</a:t>
            </a:r>
            <a:r>
              <a:rPr lang="en-US" sz="2400" dirty="0">
                <a:latin typeface="Constantia" panose="02030602050306030303" pitchFamily="18" charset="0"/>
              </a:rPr>
              <a:t>), each served by a “</a:t>
            </a:r>
            <a:r>
              <a:rPr lang="en-US" sz="2400" dirty="0" smtClean="0">
                <a:latin typeface="Constantia" panose="02030602050306030303" pitchFamily="18" charset="0"/>
              </a:rPr>
              <a:t>base station”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Cells </a:t>
            </a:r>
            <a:r>
              <a:rPr lang="en-US" sz="2400" dirty="0">
                <a:latin typeface="Constantia" panose="02030602050306030303" pitchFamily="18" charset="0"/>
              </a:rPr>
              <a:t>are small so that frequency reuse can </a:t>
            </a:r>
            <a:r>
              <a:rPr lang="en-US" sz="2400" dirty="0" smtClean="0">
                <a:latin typeface="Constantia" panose="02030602050306030303" pitchFamily="18" charset="0"/>
              </a:rPr>
              <a:t>be exploited </a:t>
            </a:r>
            <a:r>
              <a:rPr lang="en-US" sz="2400" dirty="0">
                <a:latin typeface="Constantia" panose="02030602050306030303" pitchFamily="18" charset="0"/>
              </a:rPr>
              <a:t>in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nearby</a:t>
            </a:r>
            <a:r>
              <a:rPr lang="en-US" sz="2400" dirty="0">
                <a:latin typeface="Constantia" panose="02030602050306030303" pitchFamily="18" charset="0"/>
              </a:rPr>
              <a:t> (but not adjacent) </a:t>
            </a:r>
            <a:r>
              <a:rPr lang="en-US" sz="2400" dirty="0" smtClean="0">
                <a:latin typeface="Constantia" panose="02030602050306030303" pitchFamily="18" charset="0"/>
              </a:rPr>
              <a:t>cells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This </a:t>
            </a:r>
            <a:r>
              <a:rPr lang="en-US" sz="2400" dirty="0">
                <a:latin typeface="Constantia" panose="02030602050306030303" pitchFamily="18" charset="0"/>
              </a:rPr>
              <a:t>allows many more users to be supported in </a:t>
            </a:r>
            <a:r>
              <a:rPr lang="en-US" sz="2400" dirty="0" smtClean="0">
                <a:latin typeface="Constantia" panose="02030602050306030303" pitchFamily="18" charset="0"/>
              </a:rPr>
              <a:t>a given area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smaller cells also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require less powerful and cheaper, smaller devices to transmit and receive information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They </a:t>
            </a:r>
            <a:r>
              <a:rPr lang="en-US" sz="2400" dirty="0">
                <a:latin typeface="Constantia" panose="02030602050306030303" pitchFamily="18" charset="0"/>
              </a:rPr>
              <a:t>are based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primarily on analog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communications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Analog </a:t>
            </a:r>
            <a:r>
              <a:rPr lang="en-US" sz="2400" dirty="0">
                <a:latin typeface="Constantia" panose="02030602050306030303" pitchFamily="18" charset="0"/>
              </a:rPr>
              <a:t>cellular phones are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insecure</a:t>
            </a:r>
            <a:r>
              <a:rPr lang="en-US" sz="2400" dirty="0">
                <a:latin typeface="Constantia" panose="02030602050306030303" pitchFamily="18" charset="0"/>
              </a:rPr>
              <a:t>. Anyone with an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all-band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radio receiver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can listen in to the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conversation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895081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Cellular networks are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wireless WANs that establish a connection between mobile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users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They are </a:t>
            </a:r>
            <a:r>
              <a:rPr lang="en-US" sz="2400" dirty="0">
                <a:latin typeface="Constantia" panose="02030602050306030303" pitchFamily="18" charset="0"/>
              </a:rPr>
              <a:t>comprised of many </a:t>
            </a:r>
            <a:r>
              <a:rPr lang="en-US" sz="2400" b="1" i="1" dirty="0">
                <a:latin typeface="Constantia" panose="02030602050306030303" pitchFamily="18" charset="0"/>
              </a:rPr>
              <a:t>“</a:t>
            </a:r>
            <a:r>
              <a:rPr lang="en-US" sz="2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cells</a:t>
            </a:r>
            <a:r>
              <a:rPr lang="en-US" sz="2400" b="1" i="1" dirty="0">
                <a:latin typeface="Constantia" panose="02030602050306030303" pitchFamily="18" charset="0"/>
              </a:rPr>
              <a:t>” </a:t>
            </a:r>
            <a:r>
              <a:rPr lang="en-US" sz="2400" dirty="0">
                <a:latin typeface="Constantia" panose="02030602050306030303" pitchFamily="18" charset="0"/>
              </a:rPr>
              <a:t>that typically cover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2 to 20 </a:t>
            </a:r>
            <a:r>
              <a:rPr lang="en-US" sz="2400" dirty="0">
                <a:latin typeface="Constantia" panose="02030602050306030303" pitchFamily="18" charset="0"/>
              </a:rPr>
              <a:t>miles in </a:t>
            </a:r>
            <a:r>
              <a:rPr lang="en-US" sz="2400" dirty="0" smtClean="0">
                <a:latin typeface="Constantia" panose="02030602050306030303" pitchFamily="18" charset="0"/>
              </a:rPr>
              <a:t>area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users communicate </a:t>
            </a:r>
            <a:r>
              <a:rPr lang="en-US" sz="2400" dirty="0">
                <a:latin typeface="Constantia" panose="02030602050306030303" pitchFamily="18" charset="0"/>
              </a:rPr>
              <a:t>within a cell through wireless </a:t>
            </a:r>
            <a:r>
              <a:rPr lang="en-US" sz="2400" dirty="0" smtClean="0">
                <a:latin typeface="Constantia" panose="02030602050306030303" pitchFamily="18" charset="0"/>
              </a:rPr>
              <a:t>communications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A </a:t>
            </a:r>
            <a:r>
              <a:rPr lang="en-US" sz="2400" b="1" i="1" dirty="0">
                <a:latin typeface="Constantia" panose="02030602050306030303" pitchFamily="18" charset="0"/>
              </a:rPr>
              <a:t>Base Transceiver </a:t>
            </a:r>
            <a:r>
              <a:rPr lang="en-US" sz="2400" b="1" i="1" dirty="0" smtClean="0">
                <a:latin typeface="Constantia" panose="02030602050306030303" pitchFamily="18" charset="0"/>
              </a:rPr>
              <a:t>Station (BTS</a:t>
            </a:r>
            <a:r>
              <a:rPr lang="en-US" sz="2400" dirty="0">
                <a:latin typeface="Constantia" panose="02030602050306030303" pitchFamily="18" charset="0"/>
              </a:rPr>
              <a:t>), also known as a </a:t>
            </a:r>
            <a:r>
              <a:rPr lang="en-US" sz="2400" b="1" i="1" dirty="0">
                <a:latin typeface="Constantia" panose="02030602050306030303" pitchFamily="18" charset="0"/>
              </a:rPr>
              <a:t>Base Station (BS),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is accessed by the mobile units in each cell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by using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wireless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communications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One </a:t>
            </a:r>
            <a:r>
              <a:rPr lang="en-US" sz="2400" dirty="0">
                <a:latin typeface="Constantia" panose="02030602050306030303" pitchFamily="18" charset="0"/>
              </a:rPr>
              <a:t>BTS is assigned to each cell. Regular </a:t>
            </a:r>
            <a:r>
              <a:rPr lang="en-US" sz="2400" dirty="0" smtClean="0">
                <a:latin typeface="Constantia" panose="02030602050306030303" pitchFamily="18" charset="0"/>
              </a:rPr>
              <a:t>cable communication </a:t>
            </a:r>
            <a:r>
              <a:rPr lang="en-US" sz="2400" dirty="0">
                <a:latin typeface="Constantia" panose="02030602050306030303" pitchFamily="18" charset="0"/>
              </a:rPr>
              <a:t>channels can be used to connect the BTSs to </a:t>
            </a:r>
            <a:r>
              <a:rPr lang="en-US" sz="2400" b="1" i="1" dirty="0">
                <a:latin typeface="Constantia" panose="02030602050306030303" pitchFamily="18" charset="0"/>
              </a:rPr>
              <a:t>the Mobile Switching </a:t>
            </a:r>
            <a:r>
              <a:rPr lang="en-US" sz="2400" b="1" i="1" dirty="0" smtClean="0">
                <a:latin typeface="Constantia" panose="02030602050306030303" pitchFamily="18" charset="0"/>
              </a:rPr>
              <a:t>Center (MSC</a:t>
            </a:r>
            <a:r>
              <a:rPr lang="en-US" sz="2400" b="1" i="1" dirty="0">
                <a:latin typeface="Constantia" panose="02030602050306030303" pitchFamily="18" charset="0"/>
              </a:rPr>
              <a:t>), </a:t>
            </a:r>
            <a:r>
              <a:rPr lang="en-US" sz="2400" dirty="0">
                <a:latin typeface="Constantia" panose="02030602050306030303" pitchFamily="18" charset="0"/>
              </a:rPr>
              <a:t>also known as </a:t>
            </a:r>
            <a:r>
              <a:rPr lang="en-US" sz="2400" b="1" i="1" dirty="0">
                <a:latin typeface="Constantia" panose="02030602050306030303" pitchFamily="18" charset="0"/>
              </a:rPr>
              <a:t>Mobile Telecommunications Service Center (MTSC </a:t>
            </a:r>
            <a:r>
              <a:rPr lang="en-US" sz="2400" b="1" i="1" dirty="0" smtClean="0">
                <a:latin typeface="Constantia" panose="02030602050306030303" pitchFamily="18" charset="0"/>
              </a:rPr>
              <a:t>)</a:t>
            </a:r>
            <a:endParaRPr lang="en-US" sz="2400" dirty="0"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MSC </a:t>
            </a:r>
            <a:r>
              <a:rPr lang="en-US" sz="2400" dirty="0" smtClean="0">
                <a:latin typeface="Constantia" panose="02030602050306030303" pitchFamily="18" charset="0"/>
              </a:rPr>
              <a:t>is the </a:t>
            </a:r>
            <a:r>
              <a:rPr lang="en-US" sz="2400" dirty="0">
                <a:latin typeface="Constantia" panose="02030602050306030303" pitchFamily="18" charset="0"/>
              </a:rPr>
              <a:t>heart of cellular networks –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it determines the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destination of the call received from a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BTS and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routes it to a proper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site. It manage connections between BS and external NW.</a:t>
            </a:r>
            <a:endParaRPr lang="en-US" sz="2400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2897" y="0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</p:spTree>
    <p:extLst>
      <p:ext uri="{BB962C8B-B14F-4D97-AF65-F5344CB8AC3E}">
        <p14:creationId xmlns:p14="http://schemas.microsoft.com/office/powerpoint/2010/main" val="29140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6430" y="74434"/>
            <a:ext cx="654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Generation (1G) Cellular Networks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4775"/>
            <a:ext cx="895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Bad voice </a:t>
            </a:r>
            <a:r>
              <a:rPr lang="en-US" sz="2400" dirty="0" smtClean="0">
                <a:latin typeface="Constantia" panose="02030602050306030303" pitchFamily="18" charset="0"/>
              </a:rPr>
              <a:t>quality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Poor battery, </a:t>
            </a:r>
            <a:r>
              <a:rPr lang="en-US" sz="2400" dirty="0" smtClean="0">
                <a:latin typeface="Constantia" panose="02030602050306030303" pitchFamily="18" charset="0"/>
              </a:rPr>
              <a:t>cellphones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Big </a:t>
            </a:r>
            <a:r>
              <a:rPr lang="en-US" sz="2400" dirty="0" smtClean="0">
                <a:latin typeface="Constantia" panose="02030602050306030303" pitchFamily="18" charset="0"/>
              </a:rPr>
              <a:t>cellphones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</a:t>
            </a:r>
            <a:r>
              <a:rPr lang="en-US" sz="2400" dirty="0" smtClean="0">
                <a:latin typeface="Constantia" panose="02030602050306030303" pitchFamily="18" charset="0"/>
              </a:rPr>
              <a:t>echnology</a:t>
            </a:r>
            <a:r>
              <a:rPr lang="en-US" sz="2400" dirty="0">
                <a:latin typeface="Constantia" panose="02030602050306030303" pitchFamily="18" charset="0"/>
              </a:rPr>
              <a:t>: Analog </a:t>
            </a:r>
            <a:r>
              <a:rPr lang="en-US" sz="2400" dirty="0" smtClean="0">
                <a:latin typeface="Constantia" panose="02030602050306030303" pitchFamily="18" charset="0"/>
              </a:rPr>
              <a:t>cellular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Better than nothing, at least its wireless and </a:t>
            </a:r>
            <a:r>
              <a:rPr lang="en-US" sz="2400" dirty="0" smtClean="0">
                <a:latin typeface="Constantia" panose="02030602050306030303" pitchFamily="18" charset="0"/>
              </a:rPr>
              <a:t>mobile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Bandwidth: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2Kbps</a:t>
            </a:r>
          </a:p>
        </p:txBody>
      </p:sp>
    </p:spTree>
    <p:extLst>
      <p:ext uri="{BB962C8B-B14F-4D97-AF65-F5344CB8AC3E}">
        <p14:creationId xmlns:p14="http://schemas.microsoft.com/office/powerpoint/2010/main" val="24821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6430" y="100192"/>
            <a:ext cx="654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Paging Networks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4775"/>
            <a:ext cx="895081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One of the oldest wireless technology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They support one-way and two way alphanumeric messages between callers and pagers (“beepers”)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callers typically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call beeper company and leave a phone number and possibly a short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message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7030A0"/>
                </a:solidFill>
                <a:latin typeface="Constantia" panose="02030602050306030303" pitchFamily="18" charset="0"/>
              </a:rPr>
              <a:t>Characteristics of Paging Networks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They were among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the first wireless networks used for sending numeric and alphanumeric messages to external devices carried by mobile workers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paging network provider (paging operator) such as Skytel, runs a paging control center which receives paging requests from regular phones, cellular phones, or other pagers and routes them to their destination pagers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paging BTSs (Base Transceiver Stations) are connected to the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paging control center through leased lines or wireless links such as satellites or wireless local loops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6430" y="61555"/>
            <a:ext cx="654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Paging Networks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4775"/>
            <a:ext cx="895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Characteristics of Paging Networks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paging networks come in two flavors: one-way paging networks and two-way </a:t>
            </a:r>
            <a:r>
              <a:rPr lang="en-US" sz="2400" dirty="0" smtClean="0">
                <a:latin typeface="Constantia" panose="02030602050306030303" pitchFamily="18" charset="0"/>
              </a:rPr>
              <a:t>paging networks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two-way paging networks allow pre-defined messages to be sent back by </a:t>
            </a:r>
            <a:r>
              <a:rPr lang="en-US" sz="2400" dirty="0" smtClean="0">
                <a:latin typeface="Constantia" panose="02030602050306030303" pitchFamily="18" charset="0"/>
              </a:rPr>
              <a:t>the receiver </a:t>
            </a:r>
            <a:r>
              <a:rPr lang="en-US" sz="2400" dirty="0">
                <a:latin typeface="Constantia" panose="02030602050306030303" pitchFamily="18" charset="0"/>
              </a:rPr>
              <a:t>of the </a:t>
            </a:r>
            <a:r>
              <a:rPr lang="en-US" sz="2400" dirty="0" smtClean="0">
                <a:latin typeface="Constantia" panose="02030602050306030303" pitchFamily="18" charset="0"/>
              </a:rPr>
              <a:t>message</a:t>
            </a:r>
          </a:p>
          <a:p>
            <a:endParaRPr lang="en-US" sz="24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4" y="2442260"/>
            <a:ext cx="5962650" cy="3457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7419" y="5943517"/>
            <a:ext cx="470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Fig. </a:t>
            </a:r>
            <a:r>
              <a:rPr lang="en-US" dirty="0">
                <a:latin typeface="Constantia" panose="02030602050306030303" pitchFamily="18" charset="0"/>
              </a:rPr>
              <a:t>Conceptual View of a </a:t>
            </a:r>
            <a:r>
              <a:rPr lang="en-US" dirty="0" smtClean="0">
                <a:latin typeface="Constantia" panose="02030602050306030303" pitchFamily="18" charset="0"/>
              </a:rPr>
              <a:t>Paging Network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4559" y="61555"/>
            <a:ext cx="654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Paging Networks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4775"/>
            <a:ext cx="911181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Characteristics of Paging Networks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Communications protocols supported include FLEX and ReFLEX developed by Motorola for two-way paging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 Security is low and has not been considered a high </a:t>
            </a:r>
            <a:r>
              <a:rPr lang="en-US" sz="2400" dirty="0" smtClean="0">
                <a:latin typeface="Constantia" panose="02030602050306030303" pitchFamily="18" charset="0"/>
              </a:rPr>
              <a:t>priority</a:t>
            </a:r>
          </a:p>
          <a:p>
            <a:r>
              <a:rPr lang="en-US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The advantages of paging networks are</a:t>
            </a:r>
            <a:r>
              <a:rPr lang="en-US" sz="2400" dirty="0">
                <a:latin typeface="Constantia" panose="02030602050306030303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Very inexpensive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Easy </a:t>
            </a:r>
            <a:r>
              <a:rPr lang="en-US" sz="2400" dirty="0">
                <a:latin typeface="Constantia" panose="02030602050306030303" pitchFamily="18" charset="0"/>
              </a:rPr>
              <a:t>to operate for sender (from any telephone) and </a:t>
            </a:r>
            <a:r>
              <a:rPr lang="en-US" sz="2400" dirty="0" smtClean="0">
                <a:latin typeface="Constantia" panose="02030602050306030303" pitchFamily="18" charset="0"/>
              </a:rPr>
              <a:t>receiver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Many </a:t>
            </a:r>
            <a:r>
              <a:rPr lang="en-US" sz="2400" dirty="0">
                <a:latin typeface="Constantia" panose="02030602050306030303" pitchFamily="18" charset="0"/>
              </a:rPr>
              <a:t>options for users (numeric, alphanumeric, two-way, message </a:t>
            </a:r>
            <a:r>
              <a:rPr lang="en-US" sz="2400" dirty="0" smtClean="0">
                <a:latin typeface="Constantia" panose="02030602050306030303" pitchFamily="18" charset="0"/>
              </a:rPr>
              <a:t>storage)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Wide </a:t>
            </a:r>
            <a:r>
              <a:rPr lang="en-US" sz="2400" dirty="0">
                <a:latin typeface="Constantia" panose="02030602050306030303" pitchFamily="18" charset="0"/>
              </a:rPr>
              <a:t>coverage at local, regional , national, and international </a:t>
            </a:r>
            <a:r>
              <a:rPr lang="en-US" sz="2400" dirty="0" smtClean="0">
                <a:latin typeface="Constantia" panose="02030602050306030303" pitchFamily="18" charset="0"/>
              </a:rPr>
              <a:t>levels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Good </a:t>
            </a:r>
            <a:r>
              <a:rPr lang="en-US" sz="2400" dirty="0">
                <a:latin typeface="Constantia" panose="02030602050306030303" pitchFamily="18" charset="0"/>
              </a:rPr>
              <a:t>building penetration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The limitations of </a:t>
            </a:r>
            <a:r>
              <a:rPr lang="en-US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paging networks </a:t>
            </a: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are</a:t>
            </a:r>
            <a:r>
              <a:rPr lang="en-US" sz="2400" dirty="0">
                <a:latin typeface="Constantia" panose="02030602050306030303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Slow </a:t>
            </a:r>
            <a:r>
              <a:rPr lang="en-US" sz="2400" dirty="0">
                <a:latin typeface="Constantia" panose="02030602050306030303" pitchFamily="18" charset="0"/>
              </a:rPr>
              <a:t>data transfer rate (1200 bps</a:t>
            </a:r>
            <a:r>
              <a:rPr lang="en-US" sz="2400" dirty="0" smtClean="0">
                <a:latin typeface="Constantia" panose="02030602050306030303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No </a:t>
            </a:r>
            <a:r>
              <a:rPr lang="en-US" sz="2400" dirty="0">
                <a:latin typeface="Constantia" panose="02030602050306030303" pitchFamily="18" charset="0"/>
              </a:rPr>
              <a:t>acknowledgment (two-way paging costs </a:t>
            </a:r>
            <a:r>
              <a:rPr lang="en-US" sz="2400" dirty="0" smtClean="0">
                <a:latin typeface="Constantia" panose="02030602050306030303" pitchFamily="18" charset="0"/>
              </a:rPr>
              <a:t>extra)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Some </a:t>
            </a:r>
            <a:r>
              <a:rPr lang="en-US" sz="2400" dirty="0">
                <a:latin typeface="Constantia" panose="02030602050306030303" pitchFamily="18" charset="0"/>
              </a:rPr>
              <a:t>of the available paging networks are overloaded, causing delays</a:t>
            </a:r>
            <a:endParaRPr lang="en-US"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7046" y="118970"/>
            <a:ext cx="730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Second Generation (2G) Cellular 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668" y="790837"/>
            <a:ext cx="89701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Were</a:t>
            </a: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introduced in the late </a:t>
            </a:r>
            <a:r>
              <a:rPr lang="en-US" sz="2400" dirty="0" smtClean="0">
                <a:latin typeface="Constantia" panose="02030602050306030303" pitchFamily="18" charset="0"/>
              </a:rPr>
              <a:t>1980s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They are </a:t>
            </a:r>
            <a:r>
              <a:rPr lang="en-US" sz="2400" dirty="0">
                <a:latin typeface="Constantia" panose="02030602050306030303" pitchFamily="18" charset="0"/>
              </a:rPr>
              <a:t>based on </a:t>
            </a:r>
            <a:r>
              <a:rPr lang="en-US" sz="2400" dirty="0" smtClean="0">
                <a:latin typeface="Constantia" panose="02030602050306030303" pitchFamily="18" charset="0"/>
              </a:rPr>
              <a:t>digital transmission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Its data speed was upto 64kbps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These are unable to handle complex data such as video</a:t>
            </a:r>
            <a:endParaRPr lang="en-US" sz="2400" dirty="0"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The primary differences between first and second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generation cellular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networks are</a:t>
            </a:r>
            <a:r>
              <a:rPr lang="en-US" sz="2400" dirty="0" smtClean="0">
                <a:latin typeface="Constantia" panose="02030602050306030303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Digital </a:t>
            </a:r>
            <a:r>
              <a:rPr lang="en-US" sz="2400" dirty="0">
                <a:solidFill>
                  <a:srgbClr val="7030A0"/>
                </a:solidFill>
                <a:latin typeface="Constantia" panose="02030602050306030303" pitchFamily="18" charset="0"/>
              </a:rPr>
              <a:t>traffic channels </a:t>
            </a:r>
            <a:r>
              <a:rPr lang="en-US" sz="2400" dirty="0">
                <a:latin typeface="Constantia" panose="02030602050306030303" pitchFamily="18" charset="0"/>
              </a:rPr>
              <a:t>–2</a:t>
            </a:r>
            <a:r>
              <a:rPr lang="en-US" sz="2400" baseline="30000" dirty="0">
                <a:latin typeface="Constantia" panose="02030602050306030303" pitchFamily="18" charset="0"/>
              </a:rPr>
              <a:t>nd</a:t>
            </a:r>
            <a:r>
              <a:rPr lang="en-US" sz="2400" dirty="0">
                <a:latin typeface="Constantia" panose="02030602050306030303" pitchFamily="18" charset="0"/>
              </a:rPr>
              <a:t> generation </a:t>
            </a:r>
            <a:r>
              <a:rPr lang="en-US" sz="2400" dirty="0" smtClean="0">
                <a:latin typeface="Constantia" panose="02030602050306030303" pitchFamily="18" charset="0"/>
              </a:rPr>
              <a:t>systems </a:t>
            </a:r>
            <a:r>
              <a:rPr lang="en-US" sz="2400" dirty="0">
                <a:latin typeface="Constantia" panose="02030602050306030303" pitchFamily="18" charset="0"/>
              </a:rPr>
              <a:t>are digital.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Encryption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– all </a:t>
            </a:r>
            <a:r>
              <a:rPr lang="en-US" sz="2400" dirty="0" smtClean="0">
                <a:latin typeface="Constantia" panose="02030602050306030303" pitchFamily="18" charset="0"/>
              </a:rPr>
              <a:t>2</a:t>
            </a:r>
            <a:r>
              <a:rPr lang="en-US" sz="2400" baseline="30000" dirty="0" smtClean="0">
                <a:latin typeface="Constantia" panose="02030602050306030303" pitchFamily="18" charset="0"/>
              </a:rPr>
              <a:t>nd</a:t>
            </a:r>
            <a:r>
              <a:rPr lang="en-US" sz="2400" dirty="0" smtClean="0">
                <a:latin typeface="Constantia" panose="02030602050306030303" pitchFamily="18" charset="0"/>
              </a:rPr>
              <a:t> Generation provide </a:t>
            </a:r>
            <a:r>
              <a:rPr lang="en-US" sz="2400" dirty="0">
                <a:latin typeface="Constantia" panose="02030602050306030303" pitchFamily="18" charset="0"/>
              </a:rPr>
              <a:t>encryption to prevent eavesdropping.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Error </a:t>
            </a:r>
            <a:r>
              <a:rPr lang="en-US" sz="2400" dirty="0">
                <a:solidFill>
                  <a:srgbClr val="7030A0"/>
                </a:solidFill>
                <a:latin typeface="Constantia" panose="02030602050306030303" pitchFamily="18" charset="0"/>
              </a:rPr>
              <a:t>detection and correction </a:t>
            </a:r>
            <a:r>
              <a:rPr lang="en-US" sz="2400" dirty="0" smtClean="0">
                <a:latin typeface="Constantia" panose="02030602050306030303" pitchFamily="18" charset="0"/>
              </a:rPr>
              <a:t>–digital </a:t>
            </a:r>
            <a:r>
              <a:rPr lang="en-US" sz="2400" dirty="0">
                <a:latin typeface="Constantia" panose="02030602050306030303" pitchFamily="18" charset="0"/>
              </a:rPr>
              <a:t>traffic allows for detection </a:t>
            </a:r>
            <a:r>
              <a:rPr lang="en-US" sz="2400" dirty="0" smtClean="0">
                <a:latin typeface="Constantia" panose="02030602050306030303" pitchFamily="18" charset="0"/>
              </a:rPr>
              <a:t>and correction</a:t>
            </a:r>
            <a:r>
              <a:rPr lang="en-US" sz="2400" dirty="0">
                <a:latin typeface="Constantia" panose="02030602050306030303" pitchFamily="18" charset="0"/>
              </a:rPr>
              <a:t>, giving clear voice reception.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Channel </a:t>
            </a:r>
            <a:r>
              <a:rPr lang="en-US" sz="2400" dirty="0">
                <a:solidFill>
                  <a:srgbClr val="7030A0"/>
                </a:solidFill>
                <a:latin typeface="Constantia" panose="02030602050306030303" pitchFamily="18" charset="0"/>
              </a:rPr>
              <a:t>access </a:t>
            </a:r>
            <a:r>
              <a:rPr lang="en-US" sz="2400" dirty="0">
                <a:latin typeface="Constantia" panose="02030602050306030303" pitchFamily="18" charset="0"/>
              </a:rPr>
              <a:t>– 2</a:t>
            </a:r>
            <a:r>
              <a:rPr lang="en-US" sz="2400" baseline="30000" dirty="0">
                <a:latin typeface="Constantia" panose="02030602050306030303" pitchFamily="18" charset="0"/>
              </a:rPr>
              <a:t>nd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latin typeface="Constantia" panose="02030602050306030303" pitchFamily="18" charset="0"/>
              </a:rPr>
              <a:t>generation  </a:t>
            </a:r>
            <a:r>
              <a:rPr lang="en-US" sz="2400" dirty="0">
                <a:latin typeface="Constantia" panose="02030602050306030303" pitchFamily="18" charset="0"/>
              </a:rPr>
              <a:t>systems allow channels to be dynamically shared </a:t>
            </a:r>
            <a:r>
              <a:rPr lang="en-US" sz="2400" dirty="0" smtClean="0">
                <a:latin typeface="Constantia" panose="02030602050306030303" pitchFamily="18" charset="0"/>
              </a:rPr>
              <a:t>by a </a:t>
            </a:r>
            <a:r>
              <a:rPr lang="en-US" sz="2400" dirty="0">
                <a:latin typeface="Constantia" panose="02030602050306030303" pitchFamily="18" charset="0"/>
              </a:rPr>
              <a:t>number of users</a:t>
            </a:r>
            <a:endParaRPr lang="en-US"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2897" y="0"/>
            <a:ext cx="654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Generation (2G) Cellular 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668" y="790837"/>
            <a:ext cx="89701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stands for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System for Mobile Communication.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GSM is an open and digital cellular technology used for mobile communication.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4 different frequency bands of 850 MHz, 900 MHz, 1800 MHz and 1900 MHz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the combination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GSM uses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circuit-switched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to send the data packets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GSM are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international roaming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voice clarity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support multiple handheld devices.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/ frequency efficiency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powered handheld devices.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 of accessing network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cost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8561" y="77274"/>
            <a:ext cx="7460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The 2.5G Cellular 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2049"/>
            <a:ext cx="91118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They have </a:t>
            </a:r>
            <a:r>
              <a:rPr lang="en-US" sz="2400" dirty="0" smtClean="0">
                <a:latin typeface="Constantia" panose="02030602050306030303" pitchFamily="18" charset="0"/>
              </a:rPr>
              <a:t>been developed </a:t>
            </a:r>
            <a:r>
              <a:rPr lang="en-US" sz="2400" dirty="0">
                <a:latin typeface="Constantia" panose="02030602050306030303" pitchFamily="18" charset="0"/>
              </a:rPr>
              <a:t>as a transition path to </a:t>
            </a:r>
            <a:r>
              <a:rPr lang="en-US" sz="2400" dirty="0" smtClean="0">
                <a:latin typeface="Constantia" panose="02030602050306030303" pitchFamily="18" charset="0"/>
              </a:rPr>
              <a:t>3G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Sometimes called 2G cellular technology combined with GPRS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GPRS </a:t>
            </a:r>
            <a:r>
              <a:rPr lang="en-US" sz="2400" dirty="0">
                <a:latin typeface="Constantia" panose="02030602050306030303" pitchFamily="18" charset="0"/>
              </a:rPr>
              <a:t>and </a:t>
            </a:r>
            <a:r>
              <a:rPr lang="en-US" sz="2400" dirty="0" smtClean="0">
                <a:latin typeface="Constantia" panose="02030602050306030303" pitchFamily="18" charset="0"/>
              </a:rPr>
              <a:t>EDGE are an example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Features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onstantia" panose="02030602050306030303" pitchFamily="18" charset="0"/>
              </a:rPr>
              <a:t>Phone calls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onstantia" panose="02030602050306030303" pitchFamily="18" charset="0"/>
              </a:rPr>
              <a:t>Sending/receiving email messages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onstantia" panose="02030602050306030303" pitchFamily="18" charset="0"/>
              </a:rPr>
              <a:t>Web browsing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onstantia" panose="02030602050306030303" pitchFamily="18" charset="0"/>
              </a:rPr>
              <a:t>Speed 64-144kbps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onstantia" panose="02030602050306030303" pitchFamily="18" charset="0"/>
              </a:rPr>
              <a:t>Camera phones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onstantia" panose="02030602050306030303" pitchFamily="18" charset="0"/>
              </a:rPr>
              <a:t>Take a time of 6-9 min. to download a 3 mints. mp3 music</a:t>
            </a:r>
          </a:p>
        </p:txBody>
      </p:sp>
    </p:spTree>
    <p:extLst>
      <p:ext uri="{BB962C8B-B14F-4D97-AF65-F5344CB8AC3E}">
        <p14:creationId xmlns:p14="http://schemas.microsoft.com/office/powerpoint/2010/main" val="25293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2897" y="0"/>
            <a:ext cx="654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2.5G Cellular Networks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2049"/>
            <a:ext cx="91118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GPRS </a:t>
            </a:r>
            <a:r>
              <a:rPr lang="en-US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(General Packet Radio Service </a:t>
            </a: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moderately high-speed data transfers using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packet-based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GSM systems do not provide easy access and performance when multiple users access the resources concurrently and this has made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GPRS systems in action to provide packet-switched services with end-to-end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security services are included in GPRS to ensure authentication and confidentiality and add a cipher algorithm during packet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2897" y="0"/>
            <a:ext cx="654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2.5G Cellular Networks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2049"/>
            <a:ext cx="91118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EDGE</a:t>
            </a:r>
            <a:endParaRPr lang="en-US" sz="2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after GPRS is called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Data Rates for GSM Evolution (EDGE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provides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higher rate of data transmission than normal GSM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a backward-compatible extension of GSM of digital mobile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EDGE would mean to subscribers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Streaming applications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 speed downloads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intranet connections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Quicker MMS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phone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corporate applications - Video conference, Remote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5312" y="200384"/>
            <a:ext cx="75277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Third Generation (3G) Cellular 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2049"/>
            <a:ext cx="9111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Introduced in the year 2000s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Data transmission speed 144kbps-2Mbps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Typically called smart phones and features increased its bandwidth and data transfer rate to accommodate web based applications and audio and video files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Features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Providing faster communication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Send/receive large email messages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High speed/more security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video conferencing/3D gaming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TV streaming/Mobile TV/phone calls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Large capacities and broadband capabilities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11 sec-1.5 min time to download a 3 min Mp3 song</a:t>
            </a:r>
          </a:p>
        </p:txBody>
      </p:sp>
    </p:spTree>
    <p:extLst>
      <p:ext uri="{BB962C8B-B14F-4D97-AF65-F5344CB8AC3E}">
        <p14:creationId xmlns:p14="http://schemas.microsoft.com/office/powerpoint/2010/main" val="27229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89508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Keep in mind that the communications are wireless within a cell only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MTSC uses two databases called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Home Location Register (HLR) </a:t>
            </a:r>
            <a:r>
              <a:rPr lang="en-US" sz="2400" dirty="0">
                <a:latin typeface="Constantia" panose="02030602050306030303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Visitor location Register (VLR) </a:t>
            </a:r>
            <a:r>
              <a:rPr lang="en-US" sz="2400" dirty="0">
                <a:latin typeface="Constantia" panose="02030602050306030303" pitchFamily="18" charset="0"/>
              </a:rPr>
              <a:t>to locate the mobile users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Many initial cellular network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was analog because mobile communications were primarily targeted for voice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users.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Cellular networks are wireless communication systems that enable devices to connect to internet and communicate with each other.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Cellular network divide geographical area into cells. Cells are served by BS.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Adjacent cells use different frequencies to avoid interference.</a:t>
            </a:r>
          </a:p>
          <a:p>
            <a:pPr algn="just"/>
            <a:endParaRPr lang="en-US" sz="24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2400" dirty="0" smtClean="0">
                <a:latin typeface="Constantia" panose="02030602050306030303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2897" y="0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</p:spTree>
    <p:extLst>
      <p:ext uri="{BB962C8B-B14F-4D97-AF65-F5344CB8AC3E}">
        <p14:creationId xmlns:p14="http://schemas.microsoft.com/office/powerpoint/2010/main" val="20211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101" y="200384"/>
            <a:ext cx="752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Generation (3G) Cellular Networks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2049"/>
            <a:ext cx="9111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UMTS stands for Universal Mobile Telecommunications Service is the best example of 3G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2G </a:t>
            </a:r>
            <a:r>
              <a:rPr lang="en-US" sz="2400" dirty="0">
                <a:latin typeface="Constantia" panose="02030602050306030303" pitchFamily="18" charset="0"/>
              </a:rPr>
              <a:t>systems are based on older circuit </a:t>
            </a:r>
            <a:r>
              <a:rPr lang="en-US" sz="2400" dirty="0" smtClean="0">
                <a:latin typeface="Constantia" panose="02030602050306030303" pitchFamily="18" charset="0"/>
              </a:rPr>
              <a:t>switching systems </a:t>
            </a:r>
            <a:r>
              <a:rPr lang="en-US" sz="2400" dirty="0">
                <a:latin typeface="Constantia" panose="02030602050306030303" pitchFamily="18" charset="0"/>
              </a:rPr>
              <a:t>whereas 3G systems are based on </a:t>
            </a:r>
            <a:r>
              <a:rPr lang="en-US" sz="2400" dirty="0" smtClean="0">
                <a:latin typeface="Constantia" panose="02030602050306030303" pitchFamily="18" charset="0"/>
              </a:rPr>
              <a:t>packet switching i.e. they are connectionless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Drawbacks of 3G cellular networks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Expensive fee for 3G license services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It was challenge to build the infrastructure for 3G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High bandwidth requirement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Expensive 3G phones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Large cell phones </a:t>
            </a:r>
          </a:p>
        </p:txBody>
      </p:sp>
    </p:spTree>
    <p:extLst>
      <p:ext uri="{BB962C8B-B14F-4D97-AF65-F5344CB8AC3E}">
        <p14:creationId xmlns:p14="http://schemas.microsoft.com/office/powerpoint/2010/main" val="22005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101" y="200384"/>
            <a:ext cx="752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Generation (3G) Cellular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 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662049"/>
            <a:ext cx="911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3G can provide speed up to </a:t>
            </a:r>
            <a:r>
              <a:rPr lang="en-US" sz="2400" dirty="0">
                <a:solidFill>
                  <a:srgbClr val="431B09"/>
                </a:solidFill>
                <a:latin typeface="Constantia" panose="02030602050306030303" pitchFamily="18" charset="0"/>
              </a:rPr>
              <a:t>2mbps in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latin typeface="Constantia" panose="02030602050306030303" pitchFamily="18" charset="0"/>
              </a:rPr>
              <a:t>business environment</a:t>
            </a:r>
            <a:endParaRPr lang="en-US" sz="2400" dirty="0"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802.11 can provide 11 to 54Mbps i.e superior than 3G</a:t>
            </a:r>
          </a:p>
          <a:p>
            <a:endParaRPr lang="en-US" sz="24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101" y="200384"/>
            <a:ext cx="752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Generation (4G) Cellular 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2049"/>
            <a:ext cx="9111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Speed 100Mbps-1Gbps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High QoS and high security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Provide any kind of service at anytime as per user requirements, anywhere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Generally 4G can be described in one word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MAGIC</a:t>
            </a:r>
          </a:p>
          <a:p>
            <a:endParaRPr lang="en-US" sz="2400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67746816"/>
              </p:ext>
            </p:extLst>
          </p:nvPr>
        </p:nvGraphicFramePr>
        <p:xfrm>
          <a:off x="435467" y="2601531"/>
          <a:ext cx="6982764" cy="336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4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101" y="200384"/>
            <a:ext cx="752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Generation (4G) Cellular 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2049"/>
            <a:ext cx="91118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4G does not support circuit-switched networks but it is an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IP-based network system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4G networks are the pillars as it integrates several radio access networks with fixed internet </a:t>
            </a:r>
            <a:r>
              <a:rPr lang="en-US" sz="2400" dirty="0" smtClean="0">
                <a:latin typeface="Constantia" panose="02030602050306030303" pitchFamily="18" charset="0"/>
              </a:rPr>
              <a:t>networks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Features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More security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High speed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High capacity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Low cost per </a:t>
            </a:r>
            <a:r>
              <a:rPr lang="en-US" sz="2400" dirty="0" smtClean="0">
                <a:latin typeface="Constantia" panose="02030602050306030303" pitchFamily="18" charset="0"/>
              </a:rPr>
              <a:t>bit</a:t>
            </a:r>
          </a:p>
          <a:p>
            <a:pPr algn="ctr"/>
            <a:r>
              <a:rPr lang="en-US" sz="2400" dirty="0" smtClean="0">
                <a:latin typeface="Constantia" panose="02030602050306030303" pitchFamily="18" charset="0"/>
              </a:rPr>
              <a:t>Table: Data rate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60961"/>
              </p:ext>
            </p:extLst>
          </p:nvPr>
        </p:nvGraphicFramePr>
        <p:xfrm>
          <a:off x="777025" y="4447701"/>
          <a:ext cx="6096000" cy="142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536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For High Mobility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anose="02030602050306030303" pitchFamily="18" charset="0"/>
                        </a:rPr>
                        <a:t>For Low Mobility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675917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100 Mbps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1 Gbps</a:t>
                      </a:r>
                      <a:endParaRPr lang="en-US" sz="2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5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101" y="200384"/>
            <a:ext cx="752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 Generation (5G) Cellular 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2049"/>
            <a:ext cx="9111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5G </a:t>
            </a:r>
            <a:r>
              <a:rPr lang="en-US" sz="2400" dirty="0">
                <a:latin typeface="Constantia" panose="02030602050306030303" pitchFamily="18" charset="0"/>
              </a:rPr>
              <a:t>is designed to have significantly greater bandwidth than 4G, with markedly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faster download and upload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speeds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5G cellular network support up to 10 </a:t>
            </a:r>
            <a:r>
              <a:rPr lang="en-US" sz="2400" dirty="0" err="1" smtClean="0">
                <a:latin typeface="Constantia" panose="02030602050306030303" pitchFamily="18" charset="0"/>
              </a:rPr>
              <a:t>Gbps</a:t>
            </a:r>
            <a:r>
              <a:rPr lang="en-US" sz="2400" dirty="0" smtClean="0">
                <a:latin typeface="Constantia" panose="02030602050306030303" pitchFamily="18" charset="0"/>
              </a:rPr>
              <a:t> data rate.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To place into context, the unit prefix </a:t>
            </a:r>
            <a:r>
              <a:rPr lang="en-US" sz="2400" i="1" dirty="0">
                <a:latin typeface="Constantia" panose="02030602050306030303" pitchFamily="18" charset="0"/>
              </a:rPr>
              <a:t>giga</a:t>
            </a:r>
            <a:r>
              <a:rPr lang="en-US" sz="2400" dirty="0">
                <a:latin typeface="Constantia" panose="02030602050306030303" pitchFamily="18" charset="0"/>
              </a:rPr>
              <a:t> describes a factor of </a:t>
            </a:r>
            <a:r>
              <a:rPr lang="en-US" sz="2400" dirty="0" smtClean="0">
                <a:latin typeface="Constantia" panose="02030602050306030303" pitchFamily="18" charset="0"/>
              </a:rPr>
              <a:t>one billion</a:t>
            </a:r>
            <a:r>
              <a:rPr lang="en-US" sz="2400" dirty="0">
                <a:latin typeface="Constantia" panose="02030602050306030303" pitchFamily="18" charset="0"/>
              </a:rPr>
              <a:t>, so </a:t>
            </a:r>
            <a:r>
              <a:rPr lang="en-US" sz="2400" dirty="0" smtClean="0">
                <a:latin typeface="Constantia" panose="02030602050306030303" pitchFamily="18" charset="0"/>
              </a:rPr>
              <a:t>10 </a:t>
            </a:r>
            <a:r>
              <a:rPr lang="en-US" sz="2400" dirty="0">
                <a:latin typeface="Constantia" panose="02030602050306030303" pitchFamily="18" charset="0"/>
              </a:rPr>
              <a:t>Gbps describes </a:t>
            </a:r>
            <a:r>
              <a:rPr lang="en-US" sz="2400" dirty="0" smtClean="0">
                <a:latin typeface="Constantia" panose="02030602050306030303" pitchFamily="18" charset="0"/>
              </a:rPr>
              <a:t>10,000,000,000 </a:t>
            </a:r>
            <a:r>
              <a:rPr lang="en-US" sz="2400" dirty="0">
                <a:latin typeface="Constantia" panose="02030602050306030303" pitchFamily="18" charset="0"/>
              </a:rPr>
              <a:t>binary digits transmitted every </a:t>
            </a:r>
            <a:r>
              <a:rPr lang="en-US" sz="2400" dirty="0" smtClean="0">
                <a:latin typeface="Constantia" panose="02030602050306030303" pitchFamily="18" charset="0"/>
              </a:rPr>
              <a:t>second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5G technology promises to dramatically improve the network </a:t>
            </a:r>
            <a:r>
              <a:rPr lang="en-US" sz="2400" dirty="0" smtClean="0">
                <a:latin typeface="Constantia" panose="02030602050306030303" pitchFamily="18" charset="0"/>
              </a:rPr>
              <a:t>latency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feature of 5G CN is support massive IOT like smart cities, high speed data sharing and angular reality and virtual reality.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5G </a:t>
            </a:r>
            <a:r>
              <a:rPr lang="en-US" sz="2400" dirty="0" smtClean="0">
                <a:latin typeface="Constantia" panose="02030602050306030303" pitchFamily="18" charset="0"/>
              </a:rPr>
              <a:t>reliable </a:t>
            </a:r>
            <a:r>
              <a:rPr lang="en-US" sz="2400" dirty="0">
                <a:latin typeface="Constantia" panose="02030602050306030303" pitchFamily="18" charset="0"/>
              </a:rPr>
              <a:t>latency will be as low as 10–12 </a:t>
            </a:r>
            <a:r>
              <a:rPr lang="en-US" sz="2400" dirty="0" err="1" smtClean="0">
                <a:latin typeface="Constantia" panose="02030602050306030303" pitchFamily="18" charset="0"/>
              </a:rPr>
              <a:t>milli</a:t>
            </a:r>
            <a:r>
              <a:rPr lang="en-US" sz="2400" dirty="0" smtClean="0">
                <a:latin typeface="Constantia" panose="02030602050306030303" pitchFamily="18" charset="0"/>
              </a:rPr>
              <a:t> second and called ultra low latency.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It uses NR (new radi0) technology.</a:t>
            </a:r>
            <a:endParaRPr lang="en-US" sz="24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101" y="200384"/>
            <a:ext cx="752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 Generation (5G) Cellular 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62049"/>
            <a:ext cx="91118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There are 3 main areas of application for the enhanced capabilities seen with </a:t>
            </a:r>
            <a:r>
              <a:rPr lang="en-US" sz="2400" dirty="0" smtClean="0">
                <a:latin typeface="Constantia" panose="02030602050306030303" pitchFamily="18" charset="0"/>
              </a:rPr>
              <a:t>5G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Enhanced mobile broadband (eMBB): </a:t>
            </a:r>
            <a:r>
              <a:rPr lang="en-US" sz="2400" dirty="0">
                <a:latin typeface="Constantia" panose="02030602050306030303" pitchFamily="18" charset="0"/>
              </a:rPr>
              <a:t>improved connections and faster mobile </a:t>
            </a:r>
            <a:r>
              <a:rPr lang="en-US" sz="2400" dirty="0" smtClean="0">
                <a:latin typeface="Constantia" panose="02030602050306030303" pitchFamily="18" charset="0"/>
              </a:rPr>
              <a:t>services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Ultra reliable low latency communications (URLLC): </a:t>
            </a:r>
            <a:r>
              <a:rPr lang="en-US" sz="2400" dirty="0">
                <a:latin typeface="Constantia" panose="02030602050306030303" pitchFamily="18" charset="0"/>
              </a:rPr>
              <a:t>services for latency-sensitive device connection such as factory automation and remote surgery by providing instantaneous and uninterrupted connectivity with a latency of as low as </a:t>
            </a:r>
            <a:r>
              <a:rPr lang="en-US" sz="2400" dirty="0" smtClean="0">
                <a:latin typeface="Constantia" panose="02030602050306030303" pitchFamily="18" charset="0"/>
              </a:rPr>
              <a:t>1msec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Massive machine type communications (mMTC)</a:t>
            </a:r>
            <a:r>
              <a:rPr lang="en-US" sz="2400" dirty="0">
                <a:solidFill>
                  <a:srgbClr val="7030A0"/>
                </a:solidFill>
                <a:latin typeface="Constantia" panose="02030602050306030303" pitchFamily="18" charset="0"/>
              </a:rPr>
              <a:t>: </a:t>
            </a:r>
            <a:r>
              <a:rPr lang="en-US" sz="2400" dirty="0">
                <a:latin typeface="Constantia" panose="02030602050306030303" pitchFamily="18" charset="0"/>
              </a:rPr>
              <a:t>allows for large numbers of devices to be connected to the internet and to each other, to facilitate communication between themselves, creating the Internet of Things (IoT)</a:t>
            </a:r>
            <a:endParaRPr lang="en-US" sz="24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101" y="200384"/>
            <a:ext cx="752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Networks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877603"/>
            <a:ext cx="9144793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91118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How Cellular Phones Work?</a:t>
            </a:r>
            <a:endParaRPr lang="en-US" sz="2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Each cell in a cellular network is assigned a band of frequencies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In general, 10 to 50 frequencies are assigned per cell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allocated frequencies are divided into two types of channels: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  <a:latin typeface="Constantia" panose="02030602050306030303" pitchFamily="18" charset="0"/>
              </a:rPr>
              <a:t>Control Channels</a:t>
            </a:r>
            <a:r>
              <a:rPr lang="en-US" sz="2400" dirty="0">
                <a:latin typeface="Constantia" panose="02030602050306030303" pitchFamily="18" charset="0"/>
              </a:rPr>
              <a:t>: to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setup</a:t>
            </a:r>
            <a:r>
              <a:rPr lang="en-US" sz="2400" dirty="0">
                <a:latin typeface="Constantia" panose="02030602050306030303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Maintain</a:t>
            </a:r>
            <a:r>
              <a:rPr lang="en-US" sz="2400" dirty="0">
                <a:latin typeface="Constantia" panose="02030602050306030303" pitchFamily="18" charset="0"/>
              </a:rPr>
              <a:t> Calls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  <a:latin typeface="Constantia" panose="02030602050306030303" pitchFamily="18" charset="0"/>
              </a:rPr>
              <a:t>Traffic Channels</a:t>
            </a:r>
            <a:r>
              <a:rPr lang="en-US" sz="2400" dirty="0">
                <a:latin typeface="Constantia" panose="02030602050306030303" pitchFamily="18" charset="0"/>
              </a:rPr>
              <a:t>: to carry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voice</a:t>
            </a:r>
            <a:r>
              <a:rPr lang="en-US" sz="2400" dirty="0">
                <a:latin typeface="Constantia" panose="02030602050306030303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data</a:t>
            </a:r>
            <a:r>
              <a:rPr lang="en-US" sz="2400" dirty="0">
                <a:latin typeface="Constantia" panose="02030602050306030303" pitchFamily="18" charset="0"/>
              </a:rPr>
              <a:t> traffic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user of a phone goes through the following steps</a:t>
            </a:r>
            <a:r>
              <a:rPr lang="en-US" sz="2400" dirty="0" smtClean="0"/>
              <a:t>:</a:t>
            </a:r>
            <a:endParaRPr lang="en-US" sz="2400" dirty="0">
              <a:latin typeface="Constantia" panose="02030602050306030303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en-US" sz="2400" b="1" i="1" u="sng" dirty="0">
                <a:solidFill>
                  <a:srgbClr val="7030A0"/>
                </a:solidFill>
                <a:latin typeface="Constantia" panose="02030602050306030303" pitchFamily="18" charset="0"/>
              </a:rPr>
              <a:t>User Initiation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user turns on the phone and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scans for the strongest control signals from the various BTSs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It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detects and selects the BTS </a:t>
            </a:r>
            <a:r>
              <a:rPr lang="en-US" sz="2400" dirty="0">
                <a:latin typeface="Constantia" panose="02030602050306030303" pitchFamily="18" charset="0"/>
              </a:rPr>
              <a:t>with the strongest control signal as its “home cell.”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ostly,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a user is assigned to the closest BTS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selected BTS informs the MSC about location of the user</a:t>
            </a:r>
            <a:r>
              <a:rPr lang="en-US" sz="2400" dirty="0">
                <a:latin typeface="Constantia" panose="02030602050306030303" pitchFamily="18" charset="0"/>
              </a:rPr>
              <a:t>. The MSC then “registers” the user in a directory to indicate its location</a:t>
            </a:r>
            <a:r>
              <a:rPr lang="en-US" sz="2400" dirty="0"/>
              <a:t>.</a:t>
            </a:r>
            <a:endParaRPr lang="en-US" sz="2400" dirty="0" smtClean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2897" y="0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</p:spTree>
    <p:extLst>
      <p:ext uri="{BB962C8B-B14F-4D97-AF65-F5344CB8AC3E}">
        <p14:creationId xmlns:p14="http://schemas.microsoft.com/office/powerpoint/2010/main" val="14106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89508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How Cellular Phones Work?</a:t>
            </a:r>
            <a:endParaRPr lang="en-US" sz="2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en-US" sz="2400" b="1" i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Cellular to Cellular Call</a:t>
            </a:r>
            <a:endParaRPr lang="en-US" sz="2400" b="1" i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cellular user places a call;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the BTS finds a free traffic channel and then routes the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call to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the MSC for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call-setup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MSC finds and pages the called user by using the location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services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called user’s BTS receives the page and uses its setup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control channel</a:t>
            </a:r>
            <a:r>
              <a:rPr lang="en-US" sz="2400" dirty="0">
                <a:latin typeface="Constantia" panose="02030602050306030303" pitchFamily="18" charset="0"/>
              </a:rPr>
              <a:t> to be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scanned by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the mobile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units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called mobile unit detects its number when it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scans the setup channel</a:t>
            </a:r>
            <a:r>
              <a:rPr lang="en-US" sz="2400" dirty="0">
                <a:latin typeface="Constantia" panose="02030602050306030303" pitchFamily="18" charset="0"/>
              </a:rPr>
              <a:t> and responds </a:t>
            </a:r>
            <a:r>
              <a:rPr lang="en-US" sz="2400" dirty="0" smtClean="0">
                <a:latin typeface="Constantia" panose="02030602050306030303" pitchFamily="18" charset="0"/>
              </a:rPr>
              <a:t>to its </a:t>
            </a:r>
            <a:r>
              <a:rPr lang="en-US" sz="2400" dirty="0">
                <a:latin typeface="Constantia" panose="02030602050306030303" pitchFamily="18" charset="0"/>
              </a:rPr>
              <a:t>BTS to accept the </a:t>
            </a:r>
            <a:r>
              <a:rPr lang="en-US" sz="2400" dirty="0" smtClean="0">
                <a:latin typeface="Constantia" panose="02030602050306030303" pitchFamily="18" charset="0"/>
              </a:rPr>
              <a:t>call.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BTS now informs the MSC of the call acceptance. The MSC determines that a </a:t>
            </a:r>
            <a:r>
              <a:rPr lang="en-US" sz="2400" dirty="0" smtClean="0">
                <a:latin typeface="Constantia" panose="02030602050306030303" pitchFamily="18" charset="0"/>
              </a:rPr>
              <a:t>free traffic </a:t>
            </a:r>
            <a:r>
              <a:rPr lang="en-US" sz="2400" dirty="0">
                <a:latin typeface="Constantia" panose="02030602050306030303" pitchFamily="18" charset="0"/>
              </a:rPr>
              <a:t>channel is available on both sides and enables the call.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If free traffic channels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are not </a:t>
            </a:r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available, the user gets a busy signal</a:t>
            </a:r>
            <a:endParaRPr lang="en-US" sz="2400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6430" y="38089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</p:spTree>
    <p:extLst>
      <p:ext uri="{BB962C8B-B14F-4D97-AF65-F5344CB8AC3E}">
        <p14:creationId xmlns:p14="http://schemas.microsoft.com/office/powerpoint/2010/main" val="37793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89508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How Cellular Phones Work?</a:t>
            </a:r>
            <a:endParaRPr lang="en-US" sz="2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en-US" sz="2400" b="1" i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Cellular to </a:t>
            </a:r>
            <a:r>
              <a:rPr lang="en-US" sz="2400" b="1" i="1" u="sng" dirty="0">
                <a:solidFill>
                  <a:srgbClr val="7030A0"/>
                </a:solidFill>
                <a:latin typeface="Constantia" panose="02030602050306030303" pitchFamily="18" charset="0"/>
              </a:rPr>
              <a:t>PSTN</a:t>
            </a:r>
            <a:r>
              <a:rPr lang="en-US" sz="2400" b="1" u="sng" dirty="0" smtClean="0"/>
              <a:t> </a:t>
            </a:r>
            <a:r>
              <a:rPr lang="en-US" sz="2400" b="1" i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Call</a:t>
            </a:r>
            <a:endParaRPr lang="en-US" sz="2400" b="1" i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cellular user places a call; the BTS finds a free traffic channel and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then routes the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call to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the Mobile Telecommunication Switching Office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(MTSO)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for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call-setup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MTSO finds that the called user is not part of the cellular network (by looking into </a:t>
            </a:r>
            <a:r>
              <a:rPr lang="en-US" sz="2400" dirty="0" smtClean="0">
                <a:latin typeface="Constantia" panose="02030602050306030303" pitchFamily="18" charset="0"/>
              </a:rPr>
              <a:t>its directories </a:t>
            </a:r>
            <a:r>
              <a:rPr lang="en-US" sz="2400" dirty="0">
                <a:latin typeface="Constantia" panose="02030602050306030303" pitchFamily="18" charset="0"/>
              </a:rPr>
              <a:t>– HLR and VLR</a:t>
            </a:r>
            <a:r>
              <a:rPr lang="en-US" sz="2400" dirty="0" smtClean="0">
                <a:latin typeface="Constantia" panose="02030602050306030303" pitchFamily="18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MTSO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directs the call to the PSTN, used for regular telephone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calls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called phone responds to the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telephone switch </a:t>
            </a:r>
            <a:r>
              <a:rPr lang="en-US" sz="2400" dirty="0">
                <a:latin typeface="Constantia" panose="02030602050306030303" pitchFamily="18" charset="0"/>
              </a:rPr>
              <a:t>to accept the </a:t>
            </a:r>
            <a:r>
              <a:rPr lang="en-US" sz="2400" dirty="0" smtClean="0">
                <a:latin typeface="Constantia" panose="02030602050306030303" pitchFamily="18" charset="0"/>
              </a:rPr>
              <a:t>call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telephone switch </a:t>
            </a:r>
            <a:r>
              <a:rPr lang="en-US" sz="2400" dirty="0">
                <a:latin typeface="Constantia" panose="02030602050306030303" pitchFamily="18" charset="0"/>
              </a:rPr>
              <a:t>now informs the MSC of the call acceptance. The MSC </a:t>
            </a:r>
            <a:r>
              <a:rPr lang="en-US" sz="2400" dirty="0" smtClean="0">
                <a:latin typeface="Constantia" panose="02030602050306030303" pitchFamily="18" charset="0"/>
              </a:rPr>
              <a:t>determines that </a:t>
            </a:r>
            <a:r>
              <a:rPr lang="en-US" sz="2400" dirty="0">
                <a:latin typeface="Constantia" panose="02030602050306030303" pitchFamily="18" charset="0"/>
              </a:rPr>
              <a:t>a free traffic channel is available on the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cellular side and enables the call</a:t>
            </a:r>
            <a:r>
              <a:rPr lang="en-US" sz="2400" dirty="0">
                <a:latin typeface="Constantia" panose="02030602050306030303" pitchFamily="18" charset="0"/>
              </a:rPr>
              <a:t>. If a </a:t>
            </a:r>
            <a:r>
              <a:rPr lang="en-US" sz="2400" dirty="0" smtClean="0">
                <a:latin typeface="Constantia" panose="02030602050306030303" pitchFamily="18" charset="0"/>
              </a:rPr>
              <a:t>free traffic </a:t>
            </a:r>
            <a:r>
              <a:rPr lang="en-US" sz="2400" dirty="0">
                <a:latin typeface="Constantia" panose="02030602050306030303" pitchFamily="18" charset="0"/>
              </a:rPr>
              <a:t>channel is not available, the user gets a busy signal</a:t>
            </a:r>
            <a:endParaRPr lang="en-US" sz="2400" dirty="0" smtClean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51516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</p:spTree>
    <p:extLst>
      <p:ext uri="{BB962C8B-B14F-4D97-AF65-F5344CB8AC3E}">
        <p14:creationId xmlns:p14="http://schemas.microsoft.com/office/powerpoint/2010/main" val="6334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How Cellular Phones Work?</a:t>
            </a:r>
            <a:endParaRPr lang="en-US" sz="2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en-US" sz="2400" b="1" i="1" u="sng" dirty="0">
                <a:solidFill>
                  <a:srgbClr val="7030A0"/>
                </a:solidFill>
                <a:latin typeface="Constantia" panose="02030602050306030303" pitchFamily="18" charset="0"/>
              </a:rPr>
              <a:t>PSTN</a:t>
            </a:r>
            <a:r>
              <a:rPr lang="en-US" sz="2400" b="1" u="sng" dirty="0"/>
              <a:t> </a:t>
            </a:r>
            <a:r>
              <a:rPr lang="en-US" sz="2400" b="1" u="sng" dirty="0" smtClean="0"/>
              <a:t> to </a:t>
            </a:r>
            <a:r>
              <a:rPr lang="en-US" sz="2400" b="1" i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Cellular Call</a:t>
            </a:r>
            <a:endParaRPr lang="en-US" sz="2400" b="1" i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The PSTN user places a call; the PSTN determines that the called number is not part </a:t>
            </a:r>
            <a:r>
              <a:rPr lang="en-US" sz="2400" dirty="0" smtClean="0">
                <a:latin typeface="Constantia" panose="02030602050306030303" pitchFamily="18" charset="0"/>
              </a:rPr>
              <a:t>of the </a:t>
            </a:r>
            <a:r>
              <a:rPr lang="en-US" sz="2400" dirty="0">
                <a:latin typeface="Constantia" panose="02030602050306030303" pitchFamily="18" charset="0"/>
              </a:rPr>
              <a:t>PSTN and routes the call to an appropriate MSC for call-setup. This implies </a:t>
            </a:r>
            <a:r>
              <a:rPr lang="en-US" sz="2400" dirty="0" smtClean="0">
                <a:latin typeface="Constantia" panose="02030602050306030303" pitchFamily="18" charset="0"/>
              </a:rPr>
              <a:t>that 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PSTN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and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cellular network operators </a:t>
            </a:r>
            <a:r>
              <a:rPr lang="en-US" sz="2400" dirty="0">
                <a:latin typeface="Constantia" panose="02030602050306030303" pitchFamily="18" charset="0"/>
              </a:rPr>
              <a:t>have to know about each other and route </a:t>
            </a:r>
            <a:r>
              <a:rPr lang="en-US" sz="2400" dirty="0" smtClean="0">
                <a:latin typeface="Constantia" panose="02030602050306030303" pitchFamily="18" charset="0"/>
              </a:rPr>
              <a:t>calls between them.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MSC finds and pages the called user by using the location services 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called user’s BTS receives the page and uses its setup control channel to be </a:t>
            </a:r>
            <a:r>
              <a:rPr lang="en-US" sz="2400" dirty="0" smtClean="0">
                <a:latin typeface="Constantia" panose="02030602050306030303" pitchFamily="18" charset="0"/>
              </a:rPr>
              <a:t>scanned by </a:t>
            </a:r>
            <a:r>
              <a:rPr lang="en-US" sz="2400" dirty="0">
                <a:latin typeface="Constantia" panose="02030602050306030303" pitchFamily="18" charset="0"/>
              </a:rPr>
              <a:t>the mobile </a:t>
            </a:r>
            <a:r>
              <a:rPr lang="en-US" sz="2400" dirty="0" smtClean="0">
                <a:latin typeface="Constantia" panose="02030602050306030303" pitchFamily="18" charset="0"/>
              </a:rPr>
              <a:t>units.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called mobile unit detects its number when it scans the setup channel and responds </a:t>
            </a:r>
            <a:r>
              <a:rPr lang="en-US" sz="2400" dirty="0" smtClean="0">
                <a:latin typeface="Constantia" panose="02030602050306030303" pitchFamily="18" charset="0"/>
              </a:rPr>
              <a:t>to its </a:t>
            </a:r>
            <a:r>
              <a:rPr lang="en-US" sz="2400" dirty="0">
                <a:latin typeface="Constantia" panose="02030602050306030303" pitchFamily="18" charset="0"/>
              </a:rPr>
              <a:t>BTS to accept the </a:t>
            </a:r>
            <a:r>
              <a:rPr lang="en-US" sz="2400" dirty="0" smtClean="0">
                <a:latin typeface="Constantia" panose="02030602050306030303" pitchFamily="18" charset="0"/>
              </a:rPr>
              <a:t>call.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BTS now informs the MSC of the call acceptance. The MSC determines that a </a:t>
            </a:r>
            <a:r>
              <a:rPr lang="en-US" sz="2400" dirty="0" smtClean="0">
                <a:latin typeface="Constantia" panose="02030602050306030303" pitchFamily="18" charset="0"/>
              </a:rPr>
              <a:t>free traffic </a:t>
            </a:r>
            <a:r>
              <a:rPr lang="en-US" sz="2400" dirty="0">
                <a:latin typeface="Constantia" panose="02030602050306030303" pitchFamily="18" charset="0"/>
              </a:rPr>
              <a:t>channel is available on both sides and enables the </a:t>
            </a:r>
            <a:r>
              <a:rPr lang="en-US" sz="2400" dirty="0" smtClean="0">
                <a:latin typeface="Constantia" panose="02030602050306030303" pitchFamily="18" charset="0"/>
              </a:rPr>
              <a:t>call. If </a:t>
            </a:r>
            <a:r>
              <a:rPr lang="en-US" sz="2400" dirty="0">
                <a:latin typeface="Constantia" panose="02030602050306030303" pitchFamily="18" charset="0"/>
              </a:rPr>
              <a:t>free traffic channels </a:t>
            </a:r>
            <a:r>
              <a:rPr lang="en-US" sz="2400" dirty="0" smtClean="0">
                <a:latin typeface="Constantia" panose="02030602050306030303" pitchFamily="18" charset="0"/>
              </a:rPr>
              <a:t>are not </a:t>
            </a:r>
            <a:r>
              <a:rPr lang="en-US" sz="2400" dirty="0">
                <a:latin typeface="Constantia" panose="02030602050306030303" pitchFamily="18" charset="0"/>
              </a:rPr>
              <a:t>available, the user gets a busy signal</a:t>
            </a:r>
            <a:endParaRPr lang="en-US" sz="2400" dirty="0" smtClean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4559" y="12879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</p:spTree>
    <p:extLst>
      <p:ext uri="{BB962C8B-B14F-4D97-AF65-F5344CB8AC3E}">
        <p14:creationId xmlns:p14="http://schemas.microsoft.com/office/powerpoint/2010/main" val="31676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895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How Cellular Phones Work?</a:t>
            </a:r>
            <a:endParaRPr lang="en-US" sz="2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3044" y="0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21" y="1292661"/>
            <a:ext cx="7505701" cy="4725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1831" y="5987019"/>
            <a:ext cx="27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Fig. A Cellular Network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A860-4A9A-4267-80B1-863ADA499C8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DDC-671A-4982-BD2A-079EA14187E1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2896" y="6356351"/>
            <a:ext cx="3552154" cy="365125"/>
          </a:xfrm>
        </p:spPr>
        <p:txBody>
          <a:bodyPr/>
          <a:lstStyle/>
          <a:p>
            <a:r>
              <a:rPr lang="en-US" dirty="0" smtClean="0"/>
              <a:t>WC &amp; MC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89508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How Cellular Phones Work?</a:t>
            </a:r>
            <a:endParaRPr lang="en-US" sz="2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en-US" sz="2400" b="1" i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Handoff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 panose="02030602050306030303" pitchFamily="18" charset="0"/>
              </a:rPr>
              <a:t>If one of the mobile units moves from one cell to another during the call, then </a:t>
            </a:r>
            <a:r>
              <a:rPr lang="en-US" sz="2400" dirty="0" smtClean="0">
                <a:latin typeface="Constantia" panose="02030602050306030303" pitchFamily="18" charset="0"/>
              </a:rPr>
              <a:t>handoff processing </a:t>
            </a:r>
            <a:r>
              <a:rPr lang="en-US" sz="2400" dirty="0">
                <a:latin typeface="Constantia" panose="02030602050306030303" pitchFamily="18" charset="0"/>
              </a:rPr>
              <a:t>takes </a:t>
            </a:r>
            <a:r>
              <a:rPr lang="en-US" sz="2400" dirty="0" smtClean="0">
                <a:latin typeface="Constantia" panose="02030602050306030303" pitchFamily="18" charset="0"/>
              </a:rPr>
              <a:t>place.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mobile unit detects and selects the BTS with the strongest control signal as its “</a:t>
            </a:r>
            <a:r>
              <a:rPr lang="en-US" sz="2400" dirty="0" smtClean="0">
                <a:latin typeface="Constantia" panose="02030602050306030303" pitchFamily="18" charset="0"/>
              </a:rPr>
              <a:t>home cell.”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selected BTS informs the MSC about location of the user. The MSC then “</a:t>
            </a:r>
            <a:r>
              <a:rPr lang="en-US" sz="2400" dirty="0" smtClean="0">
                <a:latin typeface="Constantia" panose="02030602050306030303" pitchFamily="18" charset="0"/>
              </a:rPr>
              <a:t>registers” the </a:t>
            </a:r>
            <a:r>
              <a:rPr lang="en-US" sz="2400" dirty="0">
                <a:latin typeface="Constantia" panose="02030602050306030303" pitchFamily="18" charset="0"/>
              </a:rPr>
              <a:t>user in a directory to indicate its </a:t>
            </a:r>
            <a:r>
              <a:rPr lang="en-US" sz="2400" dirty="0" smtClean="0">
                <a:latin typeface="Constantia" panose="02030602050306030303" pitchFamily="18" charset="0"/>
              </a:rPr>
              <a:t>location.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dirty="0">
                <a:latin typeface="Constantia" panose="02030602050306030303" pitchFamily="18" charset="0"/>
              </a:rPr>
              <a:t>user is assigned a new channel in the new cell and now the calls are routed to </a:t>
            </a:r>
            <a:r>
              <a:rPr lang="en-US" sz="2400" dirty="0" smtClean="0">
                <a:latin typeface="Constantia" panose="02030602050306030303" pitchFamily="18" charset="0"/>
              </a:rPr>
              <a:t>the new cell.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All </a:t>
            </a:r>
            <a:r>
              <a:rPr lang="en-US" sz="2400" dirty="0">
                <a:latin typeface="Constantia" panose="02030602050306030303" pitchFamily="18" charset="0"/>
              </a:rPr>
              <a:t>this processing takes place without any interruption.</a:t>
            </a:r>
            <a:endParaRPr lang="en-US" sz="2400" b="1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38637"/>
            <a:ext cx="654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Cellular Networks </a:t>
            </a:r>
          </a:p>
        </p:txBody>
      </p:sp>
    </p:spTree>
    <p:extLst>
      <p:ext uri="{BB962C8B-B14F-4D97-AF65-F5344CB8AC3E}">
        <p14:creationId xmlns:p14="http://schemas.microsoft.com/office/powerpoint/2010/main" val="3896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3599</TotalTime>
  <Words>2892</Words>
  <Application>Microsoft Office PowerPoint</Application>
  <PresentationFormat>On-screen Show (4:3)</PresentationFormat>
  <Paragraphs>459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toshiba</cp:lastModifiedBy>
  <cp:revision>663</cp:revision>
  <dcterms:created xsi:type="dcterms:W3CDTF">2022-10-31T00:36:29Z</dcterms:created>
  <dcterms:modified xsi:type="dcterms:W3CDTF">2024-12-13T19:40:23Z</dcterms:modified>
</cp:coreProperties>
</file>